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3" r:id="rId1"/>
    <p:sldMasterId id="2147483665" r:id="rId2"/>
  </p:sldMasterIdLst>
  <p:notesMasterIdLst>
    <p:notesMasterId r:id="rId4"/>
  </p:notesMasterIdLst>
  <p:sldIdLst>
    <p:sldId id="257" r:id="rId3"/>
  </p:sldIdLst>
  <p:sldSz cx="9144000" cy="6858000" type="screen4x3"/>
  <p:notesSz cx="7315200" cy="96012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/>
        <a:cs typeface="ヒラギノ角ゴ Pro W3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CCFFCC"/>
    <a:srgbClr val="7DCB1F"/>
    <a:srgbClr val="68D119"/>
    <a:srgbClr val="71C921"/>
    <a:srgbClr val="97C525"/>
    <a:srgbClr val="69C624"/>
    <a:srgbClr val="58B832"/>
    <a:srgbClr val="0066CC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3" autoAdjust="0"/>
    <p:restoredTop sz="94595" autoAdjust="0"/>
  </p:normalViewPr>
  <p:slideViewPr>
    <p:cSldViewPr snapToObjects="1">
      <p:cViewPr>
        <p:scale>
          <a:sx n="100" d="100"/>
          <a:sy n="100" d="100"/>
        </p:scale>
        <p:origin x="-240" y="-162"/>
      </p:cViewPr>
      <p:guideLst>
        <p:guide orient="horz" pos="-4"/>
        <p:guide pos="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856FD3B-7204-46D4-8CB0-4663CAAEF6CD}" type="datetime1">
              <a:rPr lang="en-US"/>
              <a:pPr>
                <a:defRPr/>
              </a:pPr>
              <a:t>9/14/2017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6653" tIns="48327" rIns="96653" bIns="48327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CL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wrap="square" lIns="96653" tIns="48327" rIns="96653" bIns="48327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wrap="square" lIns="96653" tIns="48327" rIns="96653" bIns="48327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27BC3B92-D53C-47A0-B88F-3F2837DCCBA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6758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C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7BC3B92-D53C-47A0-B88F-3F2837DCCBAD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2826C-7F7E-42F9-9FC8-5FF7D7E8A29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DE25E-5E56-428C-BF59-D13AFC3E722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274638"/>
            <a:ext cx="2057400" cy="5851525"/>
          </a:xfrm>
        </p:spPr>
        <p:txBody>
          <a:bodyPr vert="eaVert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4102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E9328-73EA-4B68-961D-808D1F89B2E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0E36FB5-4B74-4EA9-BCD0-010C8C3E6C2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0C63F9B5-F06D-42A4-AFF7-BBD4211FBF4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CE4F23B8-91E6-42CE-A6BE-B40540D75CA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54C931E2-5789-44D9-B70E-C4BC93C2303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96B7C9BC-90BA-4A5D-8510-5AAE1A7D3F1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F9064BD6-87C6-466D-975C-9780CD7737C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36AC312-2B9C-442D-BC74-B7E42C20616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B6F0D5FE-ECC6-48D6-93CB-0DC5B3FF5D09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Gobierno de Chile | Ministerio del Interior</a:t>
            </a:r>
          </a:p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4FBB3-BADF-4E31-AB32-C536B514AA3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EE361007-CDE3-4B1D-8C91-3DAC3C88188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AC1EFA07-4CF7-4761-B66B-34C1739F35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9DE0DC2-C6BC-4DA2-B8CF-B144459C0DEF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2C4-C85C-4EDF-8314-D7D071EF293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8BEB0-07D5-4DF3-8262-AD1449B3E4DB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Calibri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20184-E7F5-470C-9CD0-12DC853846A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BCA9D-BB7E-41D4-A907-27157D8C55F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415AB-3300-4CA3-9F18-12814E2C576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7DDEC-10A6-45A4-B298-B521812756F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CL"/>
              <a:t>Gobierno de Chile | Ministerio del Interior 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0CF5D-1A93-45E7-AE01-8DC9EA181942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" y="152400"/>
            <a:ext cx="81645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" y="1477963"/>
            <a:ext cx="81772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50" y="6527800"/>
            <a:ext cx="2895600" cy="2460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9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r>
              <a:rPr lang="es-ES_tradnl"/>
              <a:t>Gobierno de Chile | Ministerio del Interior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183313" y="6527800"/>
            <a:ext cx="2133600" cy="1936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Verdana" pitchFamily="34" charset="0"/>
                <a:ea typeface="ヒラギノ角ゴ Pro W3" charset="-128"/>
                <a:cs typeface="+mn-cs"/>
              </a:defRPr>
            </a:lvl1pPr>
          </a:lstStyle>
          <a:p>
            <a:pPr>
              <a:defRPr/>
            </a:pPr>
            <a:fld id="{3D7A9485-37B9-466F-B1B4-6F81A3561161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8413750" y="-6350"/>
            <a:ext cx="284163" cy="866775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2700000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8697913" y="0"/>
            <a:ext cx="347662" cy="860425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2700000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0" name="Rectangle 9"/>
          <p:cNvSpPr>
            <a:spLocks noChangeArrowheads="1"/>
          </p:cNvSpPr>
          <p:nvPr userDrawn="1"/>
        </p:nvSpPr>
        <p:spPr bwMode="auto">
          <a:xfrm>
            <a:off x="8413750" y="6400800"/>
            <a:ext cx="284163" cy="4572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254000" dist="38100" dir="12899965" algn="br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8697913" y="6400800"/>
            <a:ext cx="347662" cy="457200"/>
          </a:xfrm>
          <a:prstGeom prst="rect">
            <a:avLst/>
          </a:prstGeom>
          <a:solidFill>
            <a:srgbClr val="EF4144"/>
          </a:solidFill>
          <a:ln>
            <a:noFill/>
          </a:ln>
          <a:effectLst>
            <a:outerShdw blurRad="254000" dist="38100" dir="12899965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006CB7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2400">
          <a:solidFill>
            <a:srgbClr val="006CB7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rgbClr val="595959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595959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6629400"/>
            <a:ext cx="9144000" cy="228600"/>
          </a:xfrm>
          <a:prstGeom prst="rect">
            <a:avLst/>
          </a:prstGeom>
          <a:solidFill>
            <a:srgbClr val="EF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ea typeface="ヒラギノ角ゴ Pro W3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7153275" y="0"/>
            <a:ext cx="1990725" cy="66294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54000" dist="38100" dir="5640026" rotWithShape="0">
              <a:srgbClr val="808080">
                <a:alpha val="25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grpSp>
        <p:nvGrpSpPr>
          <p:cNvPr id="18436" name="Group 11"/>
          <p:cNvGrpSpPr>
            <a:grpSpLocks/>
          </p:cNvGrpSpPr>
          <p:nvPr userDrawn="1"/>
        </p:nvGrpSpPr>
        <p:grpSpPr bwMode="auto">
          <a:xfrm>
            <a:off x="7153275" y="2058988"/>
            <a:ext cx="1990725" cy="2038350"/>
            <a:chOff x="3511550" y="2133600"/>
            <a:chExt cx="2976563" cy="3048000"/>
          </a:xfrm>
        </p:grpSpPr>
        <p:sp>
          <p:nvSpPr>
            <p:cNvPr id="7" name="Rectangle 6"/>
            <p:cNvSpPr/>
            <p:nvPr userDrawn="1"/>
          </p:nvSpPr>
          <p:spPr>
            <a:xfrm>
              <a:off x="3511550" y="2133600"/>
              <a:ext cx="1338741" cy="3048000"/>
            </a:xfrm>
            <a:prstGeom prst="rect">
              <a:avLst/>
            </a:prstGeom>
            <a:solidFill>
              <a:srgbClr val="006CB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4850291" y="2133600"/>
              <a:ext cx="1637822" cy="3048000"/>
            </a:xfrm>
            <a:prstGeom prst="rect">
              <a:avLst/>
            </a:prstGeom>
            <a:solidFill>
              <a:srgbClr val="EF414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s-CL">
                <a:solidFill>
                  <a:srgbClr val="FFFFFF"/>
                </a:solidFill>
                <a:ea typeface="ヒラギノ角ゴ Pro W3" charset="-128"/>
              </a:endParaRPr>
            </a:p>
          </p:txBody>
        </p:sp>
        <p:pic>
          <p:nvPicPr>
            <p:cNvPr id="18441" name="Picture 1"/>
            <p:cNvPicPr>
              <a:picLocks noChangeAspect="1" noChangeArrowheads="1"/>
            </p:cNvPicPr>
            <p:nvPr userDrawn="1"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660775" y="2287588"/>
              <a:ext cx="1041400" cy="7604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2" name="Picture 1"/>
            <p:cNvPicPr>
              <a:picLocks noChangeAspect="1" noChangeArrowheads="1"/>
            </p:cNvPicPr>
            <p:nvPr userDrawn="1"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4995863" y="2287588"/>
              <a:ext cx="1339850" cy="54451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pic>
          <p:nvPicPr>
            <p:cNvPr id="18443" name="Picture 1"/>
            <p:cNvPicPr>
              <a:picLocks noChangeAspect="1" noChangeArrowheads="1"/>
            </p:cNvPicPr>
            <p:nvPr userDrawn="1"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5003800" y="4851400"/>
              <a:ext cx="1336675" cy="2301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</p:grpSp>
      <p:sp>
        <p:nvSpPr>
          <p:cNvPr id="13" name="Rectangle 12"/>
          <p:cNvSpPr>
            <a:spLocks noChangeArrowheads="1"/>
          </p:cNvSpPr>
          <p:nvPr userDrawn="1"/>
        </p:nvSpPr>
        <p:spPr bwMode="auto">
          <a:xfrm>
            <a:off x="4763" y="0"/>
            <a:ext cx="7148512" cy="6629400"/>
          </a:xfrm>
          <a:prstGeom prst="rect">
            <a:avLst/>
          </a:prstGeom>
          <a:solidFill>
            <a:srgbClr val="006CB7"/>
          </a:solidFill>
          <a:ln>
            <a:noFill/>
          </a:ln>
          <a:effectLst>
            <a:outerShdw blurRad="508000" dist="38100" dir="3779989" algn="br" rotWithShape="0">
              <a:srgbClr val="808080">
                <a:alpha val="70000"/>
              </a:srgbClr>
            </a:outerShdw>
          </a:effectLst>
          <a:extLst/>
        </p:spPr>
        <p:txBody>
          <a:bodyPr anchor="ctr"/>
          <a:lstStyle/>
          <a:p>
            <a:pPr>
              <a:defRPr/>
            </a:pPr>
            <a:endParaRPr lang="es-CL">
              <a:solidFill>
                <a:srgbClr val="FFFFFF"/>
              </a:solidFill>
              <a:latin typeface="Calibri" pitchFamily="34" charset="0"/>
              <a:ea typeface="ヒラギノ角ゴ Pro W3" charset="-128"/>
              <a:cs typeface="+mn-cs"/>
            </a:endParaRPr>
          </a:p>
        </p:txBody>
      </p:sp>
      <p:sp>
        <p:nvSpPr>
          <p:cNvPr id="1843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525713"/>
            <a:ext cx="6477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Verdana"/>
          <a:ea typeface="ヒラギノ角ゴ Pro W3" charset="-128"/>
          <a:cs typeface="Verdana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  <a:cs typeface="Verdana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Verdana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ヒラギノ角ゴ Pro W3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7"/>
          <p:cNvSpPr>
            <a:spLocks noGrp="1"/>
          </p:cNvSpPr>
          <p:nvPr>
            <p:ph type="title"/>
          </p:nvPr>
        </p:nvSpPr>
        <p:spPr>
          <a:xfrm>
            <a:off x="152400" y="116632"/>
            <a:ext cx="8164513" cy="792162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solidFill>
                  <a:srgbClr val="3399FF"/>
                </a:solidFill>
                <a:latin typeface="Verdana" pitchFamily="34" charset="0"/>
                <a:cs typeface="Verdana" pitchFamily="34" charset="0"/>
              </a:rPr>
            </a:br>
            <a:endParaRPr lang="es-ES_tradnl" sz="3600" dirty="0" smtClean="0">
              <a:solidFill>
                <a:srgbClr val="EF4144"/>
              </a:solidFill>
              <a:latin typeface="Verdana" pitchFamily="34" charset="0"/>
              <a:cs typeface="Verdana" pitchFamily="34" charset="0"/>
            </a:endParaRPr>
          </a:p>
        </p:txBody>
      </p:sp>
      <p:sp>
        <p:nvSpPr>
          <p:cNvPr id="33795" name="Slide Number Placeholder 9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1C7B521-0F3E-4F10-8CB5-5372223AAD4F}" type="slidenum">
              <a:rPr lang="en-US" smtClean="0">
                <a:ea typeface="ヒラギノ角ゴ Pro W3"/>
                <a:cs typeface="ヒラギノ角ゴ Pro W3"/>
              </a:rPr>
              <a:pPr/>
              <a:t>1</a:t>
            </a:fld>
            <a:endParaRPr lang="en-US" dirty="0" smtClean="0">
              <a:ea typeface="ヒラギノ角ゴ Pro W3"/>
              <a:cs typeface="ヒラギノ角ゴ Pro W3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483528"/>
              </p:ext>
            </p:extLst>
          </p:nvPr>
        </p:nvGraphicFramePr>
        <p:xfrm>
          <a:off x="378420" y="2872282"/>
          <a:ext cx="8424937" cy="2114606"/>
        </p:xfrm>
        <a:graphic>
          <a:graphicData uri="http://schemas.openxmlformats.org/drawingml/2006/table">
            <a:tbl>
              <a:tblPr/>
              <a:tblGrid>
                <a:gridCol w="288033"/>
                <a:gridCol w="1696676"/>
                <a:gridCol w="1778004"/>
                <a:gridCol w="1291025"/>
                <a:gridCol w="1685161"/>
                <a:gridCol w="1686038"/>
              </a:tblGrid>
              <a:tr h="431591">
                <a:tc>
                  <a:txBody>
                    <a:bodyPr/>
                    <a:lstStyle/>
                    <a:p>
                      <a:pPr marR="10350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dirty="0">
                          <a:latin typeface="Calibri"/>
                          <a:ea typeface="Times New Roman"/>
                          <a:cs typeface="Verdana"/>
                        </a:rPr>
                        <a:t>N°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543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30" dirty="0">
                          <a:latin typeface="Calibri"/>
                          <a:ea typeface="Times New Roman"/>
                          <a:cs typeface="Verdana"/>
                        </a:rPr>
                        <a:t>Indicador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Fórmula de cálculo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4945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alibri"/>
                          <a:ea typeface="Times New Roman"/>
                          <a:cs typeface="Verdana"/>
                        </a:rPr>
                        <a:t>Meta </a:t>
                      </a:r>
                      <a:r>
                        <a:rPr lang="es-ES" sz="1100" b="1" smtClean="0">
                          <a:latin typeface="Calibri"/>
                          <a:ea typeface="Times New Roman"/>
                          <a:cs typeface="Verdana"/>
                        </a:rPr>
                        <a:t>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0287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>
                          <a:latin typeface="Calibri"/>
                          <a:ea typeface="Times New Roman"/>
                          <a:cs typeface="Verdana"/>
                        </a:rPr>
                        <a:t>Responsable Interno</a:t>
                      </a:r>
                      <a:endParaRPr lang="es-CL" sz="11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  <a:t>% de cumplimiento al</a:t>
                      </a:r>
                      <a:br>
                        <a:rPr lang="es-ES" sz="1100" b="1" spc="-20" dirty="0">
                          <a:latin typeface="Calibri"/>
                          <a:ea typeface="Times New Roman"/>
                          <a:cs typeface="Verdana"/>
                        </a:rPr>
                      </a:br>
                      <a:r>
                        <a:rPr lang="es-ES" sz="1100" b="1" dirty="0" smtClean="0">
                          <a:latin typeface="Calibri"/>
                          <a:ea typeface="Times New Roman"/>
                          <a:cs typeface="Verdana"/>
                        </a:rPr>
                        <a:t>31/12/2017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1686">
                <a:tc>
                  <a:txBody>
                    <a:bodyPr/>
                    <a:lstStyle/>
                    <a:p>
                      <a:pPr marL="66675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100" dirty="0" smtClean="0">
                          <a:latin typeface="Calibri"/>
                          <a:ea typeface="Times New Roman"/>
                          <a:cs typeface="Verdana"/>
                        </a:rPr>
                        <a:t>6</a:t>
                      </a:r>
                      <a:endParaRPr lang="es-CL" sz="11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7160" marR="274320" eaLnBrk="0">
                        <a:lnSpc>
                          <a:spcPct val="138000"/>
                        </a:lnSpc>
                        <a:spcAft>
                          <a:spcPts val="0"/>
                        </a:spcAft>
                      </a:pPr>
                      <a:r>
                        <a:rPr lang="es-ES" sz="1100" spc="-15" dirty="0" smtClean="0">
                          <a:latin typeface="+mn-lt"/>
                          <a:ea typeface="Times New Roman"/>
                          <a:cs typeface="Verdana"/>
                        </a:rPr>
                        <a:t>Porcentaje de solicitudes de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acceso a la información pública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137160" marR="91440" eaLnBrk="0">
                        <a:lnSpc>
                          <a:spcPct val="138000"/>
                        </a:lnSpc>
                        <a:spcAft>
                          <a:spcPts val="0"/>
                        </a:spcAft>
                      </a:pPr>
                      <a:r>
                        <a:rPr lang="es-ES" sz="1100" spc="10" dirty="0" smtClean="0">
                          <a:latin typeface="+mn-lt"/>
                          <a:ea typeface="Times New Roman"/>
                          <a:cs typeface="Verdana"/>
                        </a:rPr>
                        <a:t>respondidas en </a:t>
                      </a:r>
                      <a:r>
                        <a:rPr lang="es-ES" sz="1100" spc="-20" dirty="0" smtClean="0">
                          <a:latin typeface="+mn-lt"/>
                          <a:ea typeface="Times New Roman"/>
                          <a:cs typeface="Verdana"/>
                        </a:rPr>
                        <a:t>un plazo menor o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igual a 15 días hábiles en el año t.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274320" eaLnBrk="0">
                        <a:lnSpc>
                          <a:spcPct val="135000"/>
                        </a:lnSpc>
                        <a:spcAft>
                          <a:spcPts val="0"/>
                        </a:spcAft>
                      </a:pPr>
                      <a:r>
                        <a:rPr lang="es-ES" sz="1100" spc="-35" dirty="0" smtClean="0">
                          <a:latin typeface="+mn-lt"/>
                          <a:ea typeface="Times New Roman"/>
                          <a:cs typeface="Verdana"/>
                        </a:rPr>
                        <a:t>(N° de solicitudes de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información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45720" marR="27432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spc="-35" dirty="0" smtClean="0">
                          <a:latin typeface="+mn-lt"/>
                          <a:ea typeface="Times New Roman"/>
                          <a:cs typeface="Verdana"/>
                        </a:rPr>
                        <a:t>respondidas en plazo </a:t>
                      </a:r>
                      <a:r>
                        <a:rPr lang="es-ES" sz="1100" spc="-50" dirty="0" smtClean="0">
                          <a:latin typeface="+mn-lt"/>
                          <a:ea typeface="Times New Roman"/>
                          <a:cs typeface="Verdana"/>
                        </a:rPr>
                        <a:t>&lt;=15 días hábiles del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año t/ N° total de </a:t>
                      </a:r>
                      <a:r>
                        <a:rPr lang="es-ES" sz="1100" spc="-10" dirty="0" smtClean="0">
                          <a:latin typeface="+mn-lt"/>
                          <a:ea typeface="Times New Roman"/>
                          <a:cs typeface="Verdana"/>
                        </a:rPr>
                        <a:t>solicitudes de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  <a:p>
                      <a:pPr marL="45720" marR="137160" eaLnBrk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100" spc="-35" dirty="0" smtClean="0">
                          <a:latin typeface="+mn-lt"/>
                          <a:ea typeface="Times New Roman"/>
                          <a:cs typeface="Verdana"/>
                        </a:rPr>
                        <a:t>información del  año t) * </a:t>
                      </a: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100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1440" marR="36830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748030" algn="l"/>
                        </a:tabLst>
                        <a:defRPr/>
                      </a:pPr>
                      <a:r>
                        <a:rPr lang="es-ES" sz="1100" dirty="0" smtClean="0">
                          <a:latin typeface="+mn-lt"/>
                          <a:ea typeface="Times New Roman"/>
                          <a:cs typeface="Verdana"/>
                        </a:rPr>
                        <a:t>Medir el indicador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" marR="457200" indent="0" algn="l" defTabSz="457200" rtl="0" eaLnBrk="0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spc="-10" dirty="0" smtClean="0">
                          <a:latin typeface="+mn-lt"/>
                          <a:ea typeface="Times New Roman"/>
                          <a:cs typeface="Verdana"/>
                        </a:rPr>
                        <a:t>Unidad</a:t>
                      </a:r>
                      <a:r>
                        <a:rPr lang="es-ES" sz="1100" spc="-10" baseline="0" dirty="0" smtClean="0">
                          <a:latin typeface="+mn-lt"/>
                          <a:ea typeface="Times New Roman"/>
                          <a:cs typeface="Verdana"/>
                        </a:rPr>
                        <a:t> de Fiscalía</a:t>
                      </a:r>
                      <a:endParaRPr lang="es-CL" sz="1100" dirty="0" smtClean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  <a:p>
                      <a:pPr algn="ctr" eaLnBrk="0">
                        <a:lnSpc>
                          <a:spcPct val="83000"/>
                        </a:lnSpc>
                        <a:spcBef>
                          <a:spcPts val="2340"/>
                        </a:spcBef>
                        <a:spcAft>
                          <a:spcPts val="0"/>
                        </a:spcAft>
                      </a:pPr>
                      <a:endParaRPr lang="es-ES" sz="1000" spc="-10" dirty="0" smtClean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Verdana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329580" y="325438"/>
            <a:ext cx="8362289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/>
              <a:t>Aplicación para reportar resultado de indicador al 31/12/2017</a:t>
            </a:r>
          </a:p>
          <a:p>
            <a:endParaRPr lang="es-CL" dirty="0" smtClean="0"/>
          </a:p>
          <a:p>
            <a:r>
              <a:rPr lang="es-CL" dirty="0" smtClean="0"/>
              <a:t>Plazo de reporte: 3 de </a:t>
            </a:r>
            <a:r>
              <a:rPr lang="es-CL" dirty="0" smtClean="0"/>
              <a:t>enero de 2018 </a:t>
            </a:r>
            <a:endParaRPr lang="es-CL" dirty="0" smtClean="0"/>
          </a:p>
          <a:p>
            <a:r>
              <a:rPr lang="es-CL" dirty="0" smtClean="0"/>
              <a:t>Responsable operativo: Abogada Unidad Fiscalía Interna, Srta. Violeta Vásquez.</a:t>
            </a:r>
          </a:p>
          <a:p>
            <a:r>
              <a:rPr lang="es-CL" dirty="0"/>
              <a:t>Responsable </a:t>
            </a:r>
            <a:r>
              <a:rPr lang="es-CL" dirty="0" smtClean="0"/>
              <a:t>final: Jefa Unidad Fiscalía Interna, Sra. María Soledad Lucero.</a:t>
            </a:r>
            <a:endParaRPr lang="es-CL" dirty="0"/>
          </a:p>
          <a:p>
            <a:endParaRPr lang="es-C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12419</TotalTime>
  <Words>123</Words>
  <Application>Microsoft Office PowerPoint</Application>
  <PresentationFormat>Presentación en pantalla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1_Office Theme</vt:lpstr>
      <vt:lpstr>2_Office Theme</vt:lpstr>
      <vt:lpstr> </vt:lpstr>
    </vt:vector>
  </TitlesOfParts>
  <Company>Gabriel Badagnani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Executive Director</dc:creator>
  <cp:lastModifiedBy>pavila</cp:lastModifiedBy>
  <cp:revision>977</cp:revision>
  <cp:lastPrinted>2015-11-10T12:30:18Z</cp:lastPrinted>
  <dcterms:created xsi:type="dcterms:W3CDTF">2010-11-27T19:44:20Z</dcterms:created>
  <dcterms:modified xsi:type="dcterms:W3CDTF">2017-09-14T20:48:37Z</dcterms:modified>
</cp:coreProperties>
</file>