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1"/>
    <p:sldMasterId id="2147483665" r:id="rId2"/>
    <p:sldMasterId id="2147484145" r:id="rId3"/>
  </p:sldMasterIdLst>
  <p:notesMasterIdLst>
    <p:notesMasterId r:id="rId47"/>
  </p:notesMasterIdLst>
  <p:handoutMasterIdLst>
    <p:handoutMasterId r:id="rId48"/>
  </p:handoutMasterIdLst>
  <p:sldIdLst>
    <p:sldId id="256" r:id="rId4"/>
    <p:sldId id="956" r:id="rId5"/>
    <p:sldId id="961" r:id="rId6"/>
    <p:sldId id="968" r:id="rId7"/>
    <p:sldId id="969" r:id="rId8"/>
    <p:sldId id="813" r:id="rId9"/>
    <p:sldId id="959" r:id="rId10"/>
    <p:sldId id="958" r:id="rId11"/>
    <p:sldId id="960" r:id="rId12"/>
    <p:sldId id="962" r:id="rId13"/>
    <p:sldId id="963" r:id="rId14"/>
    <p:sldId id="972" r:id="rId15"/>
    <p:sldId id="964" r:id="rId16"/>
    <p:sldId id="967" r:id="rId17"/>
    <p:sldId id="825" r:id="rId18"/>
    <p:sldId id="966" r:id="rId19"/>
    <p:sldId id="965" r:id="rId20"/>
    <p:sldId id="957" r:id="rId21"/>
    <p:sldId id="970" r:id="rId22"/>
    <p:sldId id="971" r:id="rId23"/>
    <p:sldId id="1003" r:id="rId24"/>
    <p:sldId id="973" r:id="rId25"/>
    <p:sldId id="980" r:id="rId26"/>
    <p:sldId id="981" r:id="rId27"/>
    <p:sldId id="982" r:id="rId28"/>
    <p:sldId id="983" r:id="rId29"/>
    <p:sldId id="984" r:id="rId30"/>
    <p:sldId id="985" r:id="rId31"/>
    <p:sldId id="986" r:id="rId32"/>
    <p:sldId id="987" r:id="rId33"/>
    <p:sldId id="988" r:id="rId34"/>
    <p:sldId id="989" r:id="rId35"/>
    <p:sldId id="990" r:id="rId36"/>
    <p:sldId id="991" r:id="rId37"/>
    <p:sldId id="996" r:id="rId38"/>
    <p:sldId id="997" r:id="rId39"/>
    <p:sldId id="998" r:id="rId40"/>
    <p:sldId id="999" r:id="rId41"/>
    <p:sldId id="1001" r:id="rId42"/>
    <p:sldId id="1000" r:id="rId43"/>
    <p:sldId id="1002" r:id="rId44"/>
    <p:sldId id="1004" r:id="rId45"/>
    <p:sldId id="1005" r:id="rId46"/>
  </p:sldIdLst>
  <p:sldSz cx="9144000" cy="6858000" type="screen4x3"/>
  <p:notesSz cx="7315200" cy="9601200"/>
  <p:defaultTextStyle>
    <a:defPPr>
      <a:defRPr lang="en-US"/>
    </a:defPPr>
    <a:lvl1pPr algn="l" defTabSz="457200" rtl="0" fontAlgn="base">
      <a:spcBef>
        <a:spcPct val="0"/>
      </a:spcBef>
      <a:spcAft>
        <a:spcPct val="0"/>
      </a:spcAft>
      <a:defRPr kern="1200">
        <a:solidFill>
          <a:schemeClr val="tx1"/>
        </a:solidFill>
        <a:latin typeface="Arial" pitchFamily="34" charset="0"/>
        <a:ea typeface="ヒラギノ角ゴ Pro W3" charset="-128"/>
        <a:cs typeface="+mn-cs"/>
      </a:defRPr>
    </a:lvl1pPr>
    <a:lvl2pPr marL="457200" algn="l" defTabSz="457200" rtl="0" fontAlgn="base">
      <a:spcBef>
        <a:spcPct val="0"/>
      </a:spcBef>
      <a:spcAft>
        <a:spcPct val="0"/>
      </a:spcAft>
      <a:defRPr kern="1200">
        <a:solidFill>
          <a:schemeClr val="tx1"/>
        </a:solidFill>
        <a:latin typeface="Arial" pitchFamily="34" charset="0"/>
        <a:ea typeface="ヒラギノ角ゴ Pro W3" charset="-128"/>
        <a:cs typeface="+mn-cs"/>
      </a:defRPr>
    </a:lvl2pPr>
    <a:lvl3pPr marL="914400" algn="l" defTabSz="457200" rtl="0" fontAlgn="base">
      <a:spcBef>
        <a:spcPct val="0"/>
      </a:spcBef>
      <a:spcAft>
        <a:spcPct val="0"/>
      </a:spcAft>
      <a:defRPr kern="1200">
        <a:solidFill>
          <a:schemeClr val="tx1"/>
        </a:solidFill>
        <a:latin typeface="Arial" pitchFamily="34" charset="0"/>
        <a:ea typeface="ヒラギノ角ゴ Pro W3" charset="-128"/>
        <a:cs typeface="+mn-cs"/>
      </a:defRPr>
    </a:lvl3pPr>
    <a:lvl4pPr marL="1371600" algn="l" defTabSz="457200" rtl="0" fontAlgn="base">
      <a:spcBef>
        <a:spcPct val="0"/>
      </a:spcBef>
      <a:spcAft>
        <a:spcPct val="0"/>
      </a:spcAft>
      <a:defRPr kern="1200">
        <a:solidFill>
          <a:schemeClr val="tx1"/>
        </a:solidFill>
        <a:latin typeface="Arial" pitchFamily="34" charset="0"/>
        <a:ea typeface="ヒラギノ角ゴ Pro W3" charset="-128"/>
        <a:cs typeface="+mn-cs"/>
      </a:defRPr>
    </a:lvl4pPr>
    <a:lvl5pPr marL="1828800" algn="l" defTabSz="457200" rtl="0" fontAlgn="base">
      <a:spcBef>
        <a:spcPct val="0"/>
      </a:spcBef>
      <a:spcAft>
        <a:spcPct val="0"/>
      </a:spcAft>
      <a:defRPr kern="1200">
        <a:solidFill>
          <a:schemeClr val="tx1"/>
        </a:solidFill>
        <a:latin typeface="Arial" pitchFamily="34" charset="0"/>
        <a:ea typeface="ヒラギノ角ゴ Pro W3" charset="-128"/>
        <a:cs typeface="+mn-cs"/>
      </a:defRPr>
    </a:lvl5pPr>
    <a:lvl6pPr marL="2286000" algn="l" defTabSz="914400" rtl="0" eaLnBrk="1" latinLnBrk="0" hangingPunct="1">
      <a:defRPr kern="1200">
        <a:solidFill>
          <a:schemeClr val="tx1"/>
        </a:solidFill>
        <a:latin typeface="Arial" pitchFamily="34" charset="0"/>
        <a:ea typeface="ヒラギノ角ゴ Pro W3" charset="-128"/>
        <a:cs typeface="+mn-cs"/>
      </a:defRPr>
    </a:lvl6pPr>
    <a:lvl7pPr marL="2743200" algn="l" defTabSz="914400" rtl="0" eaLnBrk="1" latinLnBrk="0" hangingPunct="1">
      <a:defRPr kern="1200">
        <a:solidFill>
          <a:schemeClr val="tx1"/>
        </a:solidFill>
        <a:latin typeface="Arial" pitchFamily="34" charset="0"/>
        <a:ea typeface="ヒラギノ角ゴ Pro W3" charset="-128"/>
        <a:cs typeface="+mn-cs"/>
      </a:defRPr>
    </a:lvl7pPr>
    <a:lvl8pPr marL="3200400" algn="l" defTabSz="914400" rtl="0" eaLnBrk="1" latinLnBrk="0" hangingPunct="1">
      <a:defRPr kern="1200">
        <a:solidFill>
          <a:schemeClr val="tx1"/>
        </a:solidFill>
        <a:latin typeface="Arial" pitchFamily="34" charset="0"/>
        <a:ea typeface="ヒラギノ角ゴ Pro W3" charset="-128"/>
        <a:cs typeface="+mn-cs"/>
      </a:defRPr>
    </a:lvl8pPr>
    <a:lvl9pPr marL="3657600" algn="l" defTabSz="914400" rtl="0" eaLnBrk="1" latinLnBrk="0" hangingPunct="1">
      <a:defRPr kern="1200">
        <a:solidFill>
          <a:schemeClr val="tx1"/>
        </a:solidFill>
        <a:latin typeface="Arial" pitchFamily="34" charset="0"/>
        <a:ea typeface="ヒラギノ角ゴ Pro W3" charset="-128"/>
        <a:cs typeface="+mn-cs"/>
      </a:defRPr>
    </a:lvl9pPr>
  </p:defaultTextStyle>
  <p:extLst>
    <p:ext uri="{EFAFB233-063F-42B5-8137-9DF3F51BA10A}">
      <p15:sldGuideLst xmlns:p15="http://schemas.microsoft.com/office/powerpoint/2012/main" xmlns="">
        <p15:guide id="1" orient="horz" pos="-4">
          <p15:clr>
            <a:srgbClr val="A4A3A4"/>
          </p15:clr>
        </p15:guide>
        <p15:guide id="2" pos="3">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da" initials="p" lastIdx="2" clrIdx="0"/>
  <p:cmAuthor id="1" name="mil" initials="m"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10202"/>
    <a:srgbClr val="CCCCCC"/>
    <a:srgbClr val="005FA1"/>
    <a:srgbClr val="FFFF00"/>
    <a:srgbClr val="E17068"/>
    <a:srgbClr val="B2C1DB"/>
    <a:srgbClr val="404040"/>
    <a:srgbClr val="808080"/>
    <a:srgbClr val="FE45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93943" autoAdjust="0"/>
  </p:normalViewPr>
  <p:slideViewPr>
    <p:cSldViewPr snapToObjects="1">
      <p:cViewPr varScale="1">
        <p:scale>
          <a:sx n="102" d="100"/>
          <a:sy n="102" d="100"/>
        </p:scale>
        <p:origin x="-252" y="-102"/>
      </p:cViewPr>
      <p:guideLst>
        <p:guide orient="horz" pos="-4"/>
        <p:guide pos="3"/>
      </p:guideLst>
    </p:cSldViewPr>
  </p:slideViewPr>
  <p:outlineViewPr>
    <p:cViewPr>
      <p:scale>
        <a:sx n="33" d="100"/>
        <a:sy n="33" d="100"/>
      </p:scale>
      <p:origin x="0" y="3858"/>
    </p:cViewPr>
  </p:outlineViewPr>
  <p:notesTextViewPr>
    <p:cViewPr>
      <p:scale>
        <a:sx n="100" d="100"/>
        <a:sy n="100" d="100"/>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1"/>
            <a:ext cx="3169920" cy="480060"/>
          </a:xfrm>
          <a:prstGeom prst="rect">
            <a:avLst/>
          </a:prstGeom>
        </p:spPr>
        <p:txBody>
          <a:bodyPr vert="horz" lIns="107108" tIns="53555" rIns="107108" bIns="53555" rtlCol="0"/>
          <a:lstStyle>
            <a:lvl1pPr algn="l">
              <a:defRPr sz="1300">
                <a:latin typeface="Arial" charset="0"/>
                <a:ea typeface="ヒラギノ角ゴ Pro W3" charset="0"/>
                <a:cs typeface="ヒラギノ角ゴ Pro W3" charset="0"/>
              </a:defRPr>
            </a:lvl1pPr>
          </a:lstStyle>
          <a:p>
            <a:pPr>
              <a:defRPr/>
            </a:pPr>
            <a:endParaRPr lang="es-ES"/>
          </a:p>
        </p:txBody>
      </p:sp>
      <p:sp>
        <p:nvSpPr>
          <p:cNvPr id="3" name="Marcador de fecha 2"/>
          <p:cNvSpPr>
            <a:spLocks noGrp="1"/>
          </p:cNvSpPr>
          <p:nvPr>
            <p:ph type="dt" sz="quarter" idx="1"/>
          </p:nvPr>
        </p:nvSpPr>
        <p:spPr>
          <a:xfrm>
            <a:off x="4143587" y="1"/>
            <a:ext cx="3169920" cy="480060"/>
          </a:xfrm>
          <a:prstGeom prst="rect">
            <a:avLst/>
          </a:prstGeom>
        </p:spPr>
        <p:txBody>
          <a:bodyPr vert="horz" wrap="square" lIns="107108" tIns="53555" rIns="107108" bIns="53555" numCol="1" anchor="t" anchorCtr="0" compatLnSpc="1">
            <a:prstTxWarp prst="textNoShape">
              <a:avLst/>
            </a:prstTxWarp>
          </a:bodyPr>
          <a:lstStyle>
            <a:lvl1pPr algn="r">
              <a:defRPr sz="1300"/>
            </a:lvl1pPr>
          </a:lstStyle>
          <a:p>
            <a:fld id="{3F96D306-8C0C-4FD1-A89E-E20AD17D6DAF}" type="datetime1">
              <a:rPr lang="es-ES"/>
              <a:pPr/>
              <a:t>07/06/2018</a:t>
            </a:fld>
            <a:endParaRPr lang="es-ES"/>
          </a:p>
        </p:txBody>
      </p:sp>
      <p:sp>
        <p:nvSpPr>
          <p:cNvPr id="4" name="Marcador de pie de página 3"/>
          <p:cNvSpPr>
            <a:spLocks noGrp="1"/>
          </p:cNvSpPr>
          <p:nvPr>
            <p:ph type="ftr" sz="quarter" idx="2"/>
          </p:nvPr>
        </p:nvSpPr>
        <p:spPr>
          <a:xfrm>
            <a:off x="0" y="9119474"/>
            <a:ext cx="3169920" cy="480060"/>
          </a:xfrm>
          <a:prstGeom prst="rect">
            <a:avLst/>
          </a:prstGeom>
        </p:spPr>
        <p:txBody>
          <a:bodyPr vert="horz" lIns="107108" tIns="53555" rIns="107108" bIns="53555" rtlCol="0" anchor="b"/>
          <a:lstStyle>
            <a:lvl1pPr algn="l">
              <a:defRPr sz="1300">
                <a:latin typeface="Arial" charset="0"/>
                <a:ea typeface="ヒラギノ角ゴ Pro W3" charset="0"/>
                <a:cs typeface="ヒラギノ角ゴ Pro W3" charset="0"/>
              </a:defRPr>
            </a:lvl1pPr>
          </a:lstStyle>
          <a:p>
            <a:pPr>
              <a:defRPr/>
            </a:pPr>
            <a:endParaRPr lang="es-ES"/>
          </a:p>
        </p:txBody>
      </p:sp>
      <p:sp>
        <p:nvSpPr>
          <p:cNvPr id="5" name="Marcador de número de diapositiva 4"/>
          <p:cNvSpPr>
            <a:spLocks noGrp="1"/>
          </p:cNvSpPr>
          <p:nvPr>
            <p:ph type="sldNum" sz="quarter" idx="3"/>
          </p:nvPr>
        </p:nvSpPr>
        <p:spPr>
          <a:xfrm>
            <a:off x="4143587" y="9119474"/>
            <a:ext cx="3169920" cy="480060"/>
          </a:xfrm>
          <a:prstGeom prst="rect">
            <a:avLst/>
          </a:prstGeom>
        </p:spPr>
        <p:txBody>
          <a:bodyPr vert="horz" wrap="square" lIns="107108" tIns="53555" rIns="107108" bIns="53555" numCol="1" anchor="b" anchorCtr="0" compatLnSpc="1">
            <a:prstTxWarp prst="textNoShape">
              <a:avLst/>
            </a:prstTxWarp>
          </a:bodyPr>
          <a:lstStyle>
            <a:lvl1pPr algn="r">
              <a:defRPr sz="1300"/>
            </a:lvl1pPr>
          </a:lstStyle>
          <a:p>
            <a:fld id="{8361D98B-901A-46D0-AB3D-CBEBF2DDC07E}" type="slidenum">
              <a:rPr lang="es-ES"/>
              <a:pPr/>
              <a:t>‹Nº›</a:t>
            </a:fld>
            <a:endParaRPr lang="es-ES"/>
          </a:p>
        </p:txBody>
      </p:sp>
    </p:spTree>
    <p:extLst>
      <p:ext uri="{BB962C8B-B14F-4D97-AF65-F5344CB8AC3E}">
        <p14:creationId xmlns:p14="http://schemas.microsoft.com/office/powerpoint/2010/main" val="1132984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wrap="square" lIns="107108" tIns="53555" rIns="107108" bIns="53555" numCol="1" anchor="t" anchorCtr="0" compatLnSpc="1">
            <a:prstTxWarp prst="textNoShape">
              <a:avLst/>
            </a:prstTxWarp>
          </a:bodyPr>
          <a:lstStyle>
            <a:lvl1pPr>
              <a:defRPr sz="1300">
                <a:latin typeface="Calibri" charset="0"/>
                <a:ea typeface="ヒラギノ角ゴ Pro W3" charset="0"/>
                <a:cs typeface="ヒラギノ角ゴ Pro W3" charset="0"/>
              </a:defRPr>
            </a:lvl1pPr>
          </a:lstStyle>
          <a:p>
            <a:pPr>
              <a:defRPr/>
            </a:pPr>
            <a:endParaRPr lang="es-ES"/>
          </a:p>
        </p:txBody>
      </p:sp>
      <p:sp>
        <p:nvSpPr>
          <p:cNvPr id="3" name="Date Placeholder 2"/>
          <p:cNvSpPr>
            <a:spLocks noGrp="1"/>
          </p:cNvSpPr>
          <p:nvPr>
            <p:ph type="dt" idx="1"/>
          </p:nvPr>
        </p:nvSpPr>
        <p:spPr>
          <a:xfrm>
            <a:off x="4143587" y="1"/>
            <a:ext cx="3169920" cy="480060"/>
          </a:xfrm>
          <a:prstGeom prst="rect">
            <a:avLst/>
          </a:prstGeom>
        </p:spPr>
        <p:txBody>
          <a:bodyPr vert="horz" wrap="square" lIns="107108" tIns="53555" rIns="107108" bIns="53555" numCol="1" anchor="t" anchorCtr="0" compatLnSpc="1">
            <a:prstTxWarp prst="textNoShape">
              <a:avLst/>
            </a:prstTxWarp>
          </a:bodyPr>
          <a:lstStyle>
            <a:lvl1pPr algn="r">
              <a:defRPr sz="1300">
                <a:latin typeface="Calibri" pitchFamily="34" charset="0"/>
              </a:defRPr>
            </a:lvl1pPr>
          </a:lstStyle>
          <a:p>
            <a:fld id="{0FE7349E-A102-439D-8427-92AE137B2CA4}" type="datetime1">
              <a:rPr lang="en-US"/>
              <a:pPr/>
              <a:t>6/7/2018</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wrap="square" lIns="107108" tIns="53555" rIns="107108" bIns="53555" numCol="1" anchor="ctr" anchorCtr="0" compatLnSpc="1">
            <a:prstTxWarp prst="textNoShape">
              <a:avLst/>
            </a:prstTxWarp>
          </a:bodyPr>
          <a:lstStyle/>
          <a:p>
            <a:pPr lvl="0"/>
            <a:endParaRPr lang="es-ES" noProof="0"/>
          </a:p>
        </p:txBody>
      </p:sp>
      <p:sp>
        <p:nvSpPr>
          <p:cNvPr id="5" name="Notes Placeholder 4"/>
          <p:cNvSpPr>
            <a:spLocks noGrp="1"/>
          </p:cNvSpPr>
          <p:nvPr>
            <p:ph type="body" sz="quarter" idx="3"/>
          </p:nvPr>
        </p:nvSpPr>
        <p:spPr>
          <a:xfrm>
            <a:off x="731520" y="4560574"/>
            <a:ext cx="5852160" cy="4320539"/>
          </a:xfrm>
          <a:prstGeom prst="rect">
            <a:avLst/>
          </a:prstGeom>
        </p:spPr>
        <p:txBody>
          <a:bodyPr vert="horz" wrap="square" lIns="107108" tIns="53555" rIns="107108" bIns="53555"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wrap="square" lIns="107108" tIns="53555" rIns="107108" bIns="53555" numCol="1" anchor="b" anchorCtr="0" compatLnSpc="1">
            <a:prstTxWarp prst="textNoShape">
              <a:avLst/>
            </a:prstTxWarp>
          </a:bodyPr>
          <a:lstStyle>
            <a:lvl1pPr>
              <a:defRPr sz="1300">
                <a:latin typeface="Calibri" charset="0"/>
                <a:ea typeface="ヒラギノ角ゴ Pro W3" charset="0"/>
                <a:cs typeface="ヒラギノ角ゴ Pro W3" charset="0"/>
              </a:defRPr>
            </a:lvl1pPr>
          </a:lstStyle>
          <a:p>
            <a:pPr>
              <a:defRPr/>
            </a:pPr>
            <a:endParaRPr lang="es-E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wrap="square" lIns="107108" tIns="53555" rIns="107108" bIns="53555" numCol="1" anchor="b" anchorCtr="0" compatLnSpc="1">
            <a:prstTxWarp prst="textNoShape">
              <a:avLst/>
            </a:prstTxWarp>
          </a:bodyPr>
          <a:lstStyle>
            <a:lvl1pPr algn="r">
              <a:defRPr sz="1300">
                <a:latin typeface="Calibri" pitchFamily="34" charset="0"/>
              </a:defRPr>
            </a:lvl1pPr>
          </a:lstStyle>
          <a:p>
            <a:fld id="{5DDE6E00-A94D-4226-8E40-3E9E109BBEC9}" type="slidenum">
              <a:rPr lang="en-US"/>
              <a:pPr/>
              <a:t>‹Nº›</a:t>
            </a:fld>
            <a:endParaRPr lang="en-US"/>
          </a:p>
        </p:txBody>
      </p:sp>
    </p:spTree>
    <p:extLst>
      <p:ext uri="{BB962C8B-B14F-4D97-AF65-F5344CB8AC3E}">
        <p14:creationId xmlns:p14="http://schemas.microsoft.com/office/powerpoint/2010/main" val="2735341746"/>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1pPr>
    <a:lvl2pPr marL="4572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CL"/>
          </a:p>
        </p:txBody>
      </p:sp>
      <p:sp>
        <p:nvSpPr>
          <p:cNvPr id="4" name="3 Marcador de número de diapositiva"/>
          <p:cNvSpPr>
            <a:spLocks noGrp="1"/>
          </p:cNvSpPr>
          <p:nvPr>
            <p:ph type="sldNum" sz="quarter" idx="10"/>
          </p:nvPr>
        </p:nvSpPr>
        <p:spPr/>
        <p:txBody>
          <a:bodyPr/>
          <a:lstStyle/>
          <a:p>
            <a:fld id="{5DDE6E00-A94D-4226-8E40-3E9E109BBEC9}" type="slidenum">
              <a:rPr lang="en-US" smtClean="0"/>
              <a:pPr/>
              <a:t>1</a:t>
            </a:fld>
            <a:endParaRPr lang="en-US"/>
          </a:p>
        </p:txBody>
      </p:sp>
    </p:spTree>
    <p:extLst>
      <p:ext uri="{BB962C8B-B14F-4D97-AF65-F5344CB8AC3E}">
        <p14:creationId xmlns:p14="http://schemas.microsoft.com/office/powerpoint/2010/main" val="1378993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p>
        </p:txBody>
      </p:sp>
      <p:sp>
        <p:nvSpPr>
          <p:cNvPr id="5" name="Footer Placeholder 4"/>
          <p:cNvSpPr>
            <a:spLocks noGrp="1"/>
          </p:cNvSpPr>
          <p:nvPr>
            <p:ph type="ftr" sz="quarter" idx="11"/>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6" name="Slide Number Placeholder 5"/>
          <p:cNvSpPr>
            <a:spLocks noGrp="1"/>
          </p:cNvSpPr>
          <p:nvPr>
            <p:ph type="sldNum" sz="quarter" idx="12"/>
          </p:nvPr>
        </p:nvSpPr>
        <p:spPr/>
        <p:txBody>
          <a:bodyPr/>
          <a:lstStyle>
            <a:lvl1pPr>
              <a:defRPr/>
            </a:lvl1pPr>
          </a:lstStyle>
          <a:p>
            <a:fld id="{6E95274B-3B44-45F3-9C40-41937E041137}" type="slidenum">
              <a:rPr lang="en-US"/>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4"/>
          <p:cNvSpPr>
            <a:spLocks noGrp="1"/>
          </p:cNvSpPr>
          <p:nvPr>
            <p:ph type="ftr" sz="quarter" idx="10"/>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5" name="Slide Number Placeholder 5"/>
          <p:cNvSpPr>
            <a:spLocks noGrp="1"/>
          </p:cNvSpPr>
          <p:nvPr>
            <p:ph type="sldNum" sz="quarter" idx="11"/>
          </p:nvPr>
        </p:nvSpPr>
        <p:spPr/>
        <p:txBody>
          <a:bodyPr/>
          <a:lstStyle>
            <a:lvl1pPr>
              <a:defRPr/>
            </a:lvl1pPr>
          </a:lstStyle>
          <a:p>
            <a:fld id="{2DE58958-AA3E-466E-B232-2634EDFEC70A}" type="slidenum">
              <a:rPr lang="en-US"/>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19800" y="274638"/>
            <a:ext cx="2057400" cy="5851525"/>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274638"/>
            <a:ext cx="5410200" cy="5851525"/>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4"/>
          <p:cNvSpPr>
            <a:spLocks noGrp="1"/>
          </p:cNvSpPr>
          <p:nvPr>
            <p:ph type="ftr" sz="quarter" idx="10"/>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5" name="Slide Number Placeholder 5"/>
          <p:cNvSpPr>
            <a:spLocks noGrp="1"/>
          </p:cNvSpPr>
          <p:nvPr>
            <p:ph type="sldNum" sz="quarter" idx="11"/>
          </p:nvPr>
        </p:nvSpPr>
        <p:spPr/>
        <p:txBody>
          <a:bodyPr/>
          <a:lstStyle>
            <a:lvl1pPr>
              <a:defRPr/>
            </a:lvl1pPr>
          </a:lstStyle>
          <a:p>
            <a:fld id="{6B97D75C-277D-4466-BF55-0E4FB36DE475}" type="slidenum">
              <a:rPr lang="en-US"/>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Dirección de Presupuestos</a:t>
            </a: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fld id="{6E3F0C80-7698-496D-ACD4-5043B9D25A22}" type="slidenum">
              <a:rPr lang="en-US"/>
              <a:pPr/>
              <a:t>‹Nº›</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Dirección de Presupuestos</a:t>
            </a: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fld id="{5BAF13D9-BFFC-4E19-BC98-9A19E2D95AED}" type="slidenum">
              <a:rPr lang="en-US"/>
              <a:pPr/>
              <a:t>‹Nº›</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Dirección de Presupuestos</a:t>
            </a: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fld id="{646C5C3A-9424-4CB5-8A90-2748A9C63621}" type="slidenum">
              <a:rPr lang="en-US"/>
              <a:pPr/>
              <a:t>‹Nº›</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Dirección de Presupuestos</a:t>
            </a:r>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fld id="{19AEED96-9829-4777-90F5-DD9167A9E22C}" type="slidenum">
              <a:rPr lang="en-US"/>
              <a:pPr/>
              <a:t>‹Nº›</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Dirección de Presupuestos</a:t>
            </a:r>
            <a:endParaRPr lang="es-ES"/>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fld id="{EE4EA10B-BD29-4A59-AC3F-095EB4C29B0B}" type="slidenum">
              <a:rPr lang="en-US"/>
              <a:pPr/>
              <a:t>‹Nº›</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Dirección de Presupuestos</a:t>
            </a:r>
            <a:endParaRPr lang="es-E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fld id="{8AA3FCD9-A575-4A52-BD8B-88E79F8CC7E6}" type="slidenum">
              <a:rPr lang="en-US"/>
              <a:pPr/>
              <a:t>‹Nº›</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Dirección de Presupuestos</a:t>
            </a:r>
            <a:endParaRPr lang="es-ES"/>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fld id="{A58137A0-AD68-45CB-BF49-8E5A844EE1C9}" type="slidenum">
              <a:rPr lang="en-US"/>
              <a:pPr/>
              <a:t>‹Nº›</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Dirección de Presupuestos</a:t>
            </a:r>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fld id="{098B2B6D-B013-494E-9D3D-94FAA246C6B1}" type="slidenum">
              <a:rPr lang="en-US"/>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n-US"/>
          </a:p>
        </p:txBody>
      </p:sp>
      <p:sp>
        <p:nvSpPr>
          <p:cNvPr id="5" name="Slide Number Placeholder 5"/>
          <p:cNvSpPr>
            <a:spLocks noGrp="1"/>
          </p:cNvSpPr>
          <p:nvPr>
            <p:ph type="sldNum" sz="quarter" idx="11"/>
          </p:nvPr>
        </p:nvSpPr>
        <p:spPr/>
        <p:txBody>
          <a:bodyPr/>
          <a:lstStyle>
            <a:lvl1pPr>
              <a:defRPr/>
            </a:lvl1pPr>
          </a:lstStyle>
          <a:p>
            <a:fld id="{BFC65055-94C8-4C71-B69A-9EFA324701F1}" type="slidenum">
              <a:rPr lang="en-US"/>
              <a:pPr/>
              <a:t>‹Nº›</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Dirección de Presupuestos</a:t>
            </a:r>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fld id="{1C7C3CA9-B123-462E-8CBF-DA50FF5A490B}" type="slidenum">
              <a:rPr lang="en-US"/>
              <a:pPr/>
              <a:t>‹Nº›</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Dirección de Presupuestos</a:t>
            </a: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fld id="{29496185-9093-4D77-BF03-EB58CDFBCD0D}" type="slidenum">
              <a:rPr lang="en-US"/>
              <a:pPr/>
              <a:t>‹Nº›</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Dirección de Presupuestos</a:t>
            </a: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fld id="{D271E808-DD07-4436-8904-463DCDC62B4C}" type="slidenum">
              <a:rPr lang="en-US"/>
              <a:pPr/>
              <a:t>‹Nº›</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6" name="Slide Number Placeholder 5"/>
          <p:cNvSpPr>
            <a:spLocks noGrp="1"/>
          </p:cNvSpPr>
          <p:nvPr>
            <p:ph type="sldNum" sz="quarter" idx="12"/>
          </p:nvPr>
        </p:nvSpPr>
        <p:spPr/>
        <p:txBody>
          <a:bodyPr/>
          <a:lstStyle>
            <a:lvl1pPr>
              <a:defRPr/>
            </a:lvl1pPr>
          </a:lstStyle>
          <a:p>
            <a:fld id="{6E95274B-3B44-45F3-9C40-41937E041137}" type="slidenum">
              <a:rPr lang="en-US"/>
              <a:pPr/>
              <a:t>‹Nº›</a:t>
            </a:fld>
            <a:endParaRPr lang="en-US"/>
          </a:p>
        </p:txBody>
      </p:sp>
    </p:spTree>
    <p:extLst>
      <p:ext uri="{BB962C8B-B14F-4D97-AF65-F5344CB8AC3E}">
        <p14:creationId xmlns:p14="http://schemas.microsoft.com/office/powerpoint/2010/main" val="29650872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4"/>
          <p:cNvSpPr>
            <a:spLocks noGrp="1"/>
          </p:cNvSpPr>
          <p:nvPr>
            <p:ph type="ftr" sz="quarter" idx="10"/>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n-US"/>
          </a:p>
        </p:txBody>
      </p:sp>
      <p:sp>
        <p:nvSpPr>
          <p:cNvPr id="5" name="Slide Number Placeholder 5"/>
          <p:cNvSpPr>
            <a:spLocks noGrp="1"/>
          </p:cNvSpPr>
          <p:nvPr>
            <p:ph type="sldNum" sz="quarter" idx="11"/>
          </p:nvPr>
        </p:nvSpPr>
        <p:spPr/>
        <p:txBody>
          <a:bodyPr/>
          <a:lstStyle>
            <a:lvl1pPr>
              <a:defRPr/>
            </a:lvl1pPr>
          </a:lstStyle>
          <a:p>
            <a:fld id="{BFC65055-94C8-4C71-B69A-9EFA324701F1}" type="slidenum">
              <a:rPr lang="en-US"/>
              <a:pPr/>
              <a:t>‹Nº›</a:t>
            </a:fld>
            <a:endParaRPr lang="en-US"/>
          </a:p>
        </p:txBody>
      </p:sp>
    </p:spTree>
    <p:extLst>
      <p:ext uri="{BB962C8B-B14F-4D97-AF65-F5344CB8AC3E}">
        <p14:creationId xmlns:p14="http://schemas.microsoft.com/office/powerpoint/2010/main" val="36509845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solidFill>
                <a:prstClr val="black"/>
              </a:solidFill>
            </a:endParaRPr>
          </a:p>
        </p:txBody>
      </p:sp>
      <p:sp>
        <p:nvSpPr>
          <p:cNvPr id="5" name="Footer Placeholder 4"/>
          <p:cNvSpPr>
            <a:spLocks noGrp="1"/>
          </p:cNvSpPr>
          <p:nvPr>
            <p:ph type="ftr" sz="quarter" idx="11"/>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6" name="Slide Number Placeholder 5"/>
          <p:cNvSpPr>
            <a:spLocks noGrp="1"/>
          </p:cNvSpPr>
          <p:nvPr>
            <p:ph type="sldNum" sz="quarter" idx="12"/>
          </p:nvPr>
        </p:nvSpPr>
        <p:spPr/>
        <p:txBody>
          <a:bodyPr/>
          <a:lstStyle>
            <a:lvl1pPr>
              <a:defRPr/>
            </a:lvl1pPr>
          </a:lstStyle>
          <a:p>
            <a:fld id="{BF0B7FF9-AD70-47AE-95C5-5C8E8EC1147A}" type="slidenum">
              <a:rPr lang="en-US"/>
              <a:pPr/>
              <a:t>‹Nº›</a:t>
            </a:fld>
            <a:endParaRPr lang="en-US"/>
          </a:p>
        </p:txBody>
      </p:sp>
    </p:spTree>
    <p:extLst>
      <p:ext uri="{BB962C8B-B14F-4D97-AF65-F5344CB8AC3E}">
        <p14:creationId xmlns:p14="http://schemas.microsoft.com/office/powerpoint/2010/main" val="42150554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solidFill>
                <a:prstClr val="black"/>
              </a:solidFill>
            </a:endParaRPr>
          </a:p>
        </p:txBody>
      </p:sp>
      <p:sp>
        <p:nvSpPr>
          <p:cNvPr id="6" name="Footer Placeholder 5"/>
          <p:cNvSpPr>
            <a:spLocks noGrp="1"/>
          </p:cNvSpPr>
          <p:nvPr>
            <p:ph type="ftr" sz="quarter" idx="11"/>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7" name="Slide Number Placeholder 6"/>
          <p:cNvSpPr>
            <a:spLocks noGrp="1"/>
          </p:cNvSpPr>
          <p:nvPr>
            <p:ph type="sldNum" sz="quarter" idx="12"/>
          </p:nvPr>
        </p:nvSpPr>
        <p:spPr/>
        <p:txBody>
          <a:bodyPr/>
          <a:lstStyle>
            <a:lvl1pPr>
              <a:defRPr/>
            </a:lvl1pPr>
          </a:lstStyle>
          <a:p>
            <a:fld id="{5F83EFC6-D02E-4342-ADE1-DF3AEEF6B1C0}" type="slidenum">
              <a:rPr lang="en-US"/>
              <a:pPr/>
              <a:t>‹Nº›</a:t>
            </a:fld>
            <a:endParaRPr lang="en-US"/>
          </a:p>
        </p:txBody>
      </p:sp>
    </p:spTree>
    <p:extLst>
      <p:ext uri="{BB962C8B-B14F-4D97-AF65-F5344CB8AC3E}">
        <p14:creationId xmlns:p14="http://schemas.microsoft.com/office/powerpoint/2010/main" val="9020804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solidFill>
                <a:prstClr val="black"/>
              </a:solidFill>
            </a:endParaRPr>
          </a:p>
        </p:txBody>
      </p:sp>
      <p:sp>
        <p:nvSpPr>
          <p:cNvPr id="8" name="Footer Placeholder 7"/>
          <p:cNvSpPr>
            <a:spLocks noGrp="1"/>
          </p:cNvSpPr>
          <p:nvPr>
            <p:ph type="ftr" sz="quarter" idx="11"/>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9" name="Slide Number Placeholder 8"/>
          <p:cNvSpPr>
            <a:spLocks noGrp="1"/>
          </p:cNvSpPr>
          <p:nvPr>
            <p:ph type="sldNum" sz="quarter" idx="12"/>
          </p:nvPr>
        </p:nvSpPr>
        <p:spPr/>
        <p:txBody>
          <a:bodyPr/>
          <a:lstStyle>
            <a:lvl1pPr>
              <a:defRPr/>
            </a:lvl1pPr>
          </a:lstStyle>
          <a:p>
            <a:fld id="{7B2C6952-F7A7-4B0D-AAD8-2D4BD27512AD}" type="slidenum">
              <a:rPr lang="en-US"/>
              <a:pPr/>
              <a:t>‹Nº›</a:t>
            </a:fld>
            <a:endParaRPr lang="en-US"/>
          </a:p>
        </p:txBody>
      </p:sp>
    </p:spTree>
    <p:extLst>
      <p:ext uri="{BB962C8B-B14F-4D97-AF65-F5344CB8AC3E}">
        <p14:creationId xmlns:p14="http://schemas.microsoft.com/office/powerpoint/2010/main" val="38810887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3"/>
          <p:cNvSpPr>
            <a:spLocks noGrp="1"/>
          </p:cNvSpPr>
          <p:nvPr>
            <p:ph type="ftr" sz="quarter" idx="10"/>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4" name="Slide Number Placeholder 4"/>
          <p:cNvSpPr>
            <a:spLocks noGrp="1"/>
          </p:cNvSpPr>
          <p:nvPr>
            <p:ph type="sldNum" sz="quarter" idx="11"/>
          </p:nvPr>
        </p:nvSpPr>
        <p:spPr/>
        <p:txBody>
          <a:bodyPr/>
          <a:lstStyle>
            <a:lvl1pPr>
              <a:defRPr/>
            </a:lvl1pPr>
          </a:lstStyle>
          <a:p>
            <a:fld id="{3CC5F4F5-564F-469A-82CE-BB2670C17C81}" type="slidenum">
              <a:rPr lang="en-US"/>
              <a:pPr/>
              <a:t>‹Nº›</a:t>
            </a:fld>
            <a:endParaRPr lang="en-US"/>
          </a:p>
        </p:txBody>
      </p:sp>
    </p:spTree>
    <p:extLst>
      <p:ext uri="{BB962C8B-B14F-4D97-AF65-F5344CB8AC3E}">
        <p14:creationId xmlns:p14="http://schemas.microsoft.com/office/powerpoint/2010/main" val="4589482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3" name="Slide Number Placeholder 3"/>
          <p:cNvSpPr>
            <a:spLocks noGrp="1"/>
          </p:cNvSpPr>
          <p:nvPr>
            <p:ph type="sldNum" sz="quarter" idx="11"/>
          </p:nvPr>
        </p:nvSpPr>
        <p:spPr/>
        <p:txBody>
          <a:bodyPr/>
          <a:lstStyle>
            <a:lvl1pPr>
              <a:defRPr/>
            </a:lvl1pPr>
          </a:lstStyle>
          <a:p>
            <a:fld id="{410E067D-E13D-4DF3-9CDF-C17E0A255246}" type="slidenum">
              <a:rPr lang="en-US"/>
              <a:pPr/>
              <a:t>‹Nº›</a:t>
            </a:fld>
            <a:endParaRPr lang="en-US"/>
          </a:p>
        </p:txBody>
      </p:sp>
    </p:spTree>
    <p:extLst>
      <p:ext uri="{BB962C8B-B14F-4D97-AF65-F5344CB8AC3E}">
        <p14:creationId xmlns:p14="http://schemas.microsoft.com/office/powerpoint/2010/main" val="450151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p>
        </p:txBody>
      </p:sp>
      <p:sp>
        <p:nvSpPr>
          <p:cNvPr id="5" name="Footer Placeholder 4"/>
          <p:cNvSpPr>
            <a:spLocks noGrp="1"/>
          </p:cNvSpPr>
          <p:nvPr>
            <p:ph type="ftr" sz="quarter" idx="11"/>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6" name="Slide Number Placeholder 5"/>
          <p:cNvSpPr>
            <a:spLocks noGrp="1"/>
          </p:cNvSpPr>
          <p:nvPr>
            <p:ph type="sldNum" sz="quarter" idx="12"/>
          </p:nvPr>
        </p:nvSpPr>
        <p:spPr/>
        <p:txBody>
          <a:bodyPr/>
          <a:lstStyle>
            <a:lvl1pPr>
              <a:defRPr/>
            </a:lvl1pPr>
          </a:lstStyle>
          <a:p>
            <a:fld id="{BF0B7FF9-AD70-47AE-95C5-5C8E8EC1147A}" type="slidenum">
              <a:rPr lang="en-US"/>
              <a:pPr/>
              <a:t>‹Nº›</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5"/>
          <p:cNvSpPr>
            <a:spLocks noGrp="1"/>
          </p:cNvSpPr>
          <p:nvPr>
            <p:ph type="ftr" sz="quarter" idx="10"/>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6" name="Slide Number Placeholder 6"/>
          <p:cNvSpPr>
            <a:spLocks noGrp="1"/>
          </p:cNvSpPr>
          <p:nvPr>
            <p:ph type="sldNum" sz="quarter" idx="11"/>
          </p:nvPr>
        </p:nvSpPr>
        <p:spPr/>
        <p:txBody>
          <a:bodyPr/>
          <a:lstStyle>
            <a:lvl1pPr>
              <a:defRPr/>
            </a:lvl1pPr>
          </a:lstStyle>
          <a:p>
            <a:fld id="{C618DFCB-3F76-4E12-8885-992C8A50FBFA}" type="slidenum">
              <a:rPr lang="en-US"/>
              <a:pPr/>
              <a:t>‹Nº›</a:t>
            </a:fld>
            <a:endParaRPr lang="en-US"/>
          </a:p>
        </p:txBody>
      </p:sp>
    </p:spTree>
    <p:extLst>
      <p:ext uri="{BB962C8B-B14F-4D97-AF65-F5344CB8AC3E}">
        <p14:creationId xmlns:p14="http://schemas.microsoft.com/office/powerpoint/2010/main" val="30445135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5"/>
          <p:cNvSpPr>
            <a:spLocks noGrp="1"/>
          </p:cNvSpPr>
          <p:nvPr>
            <p:ph type="ftr" sz="quarter" idx="10"/>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6" name="Slide Number Placeholder 6"/>
          <p:cNvSpPr>
            <a:spLocks noGrp="1"/>
          </p:cNvSpPr>
          <p:nvPr>
            <p:ph type="sldNum" sz="quarter" idx="11"/>
          </p:nvPr>
        </p:nvSpPr>
        <p:spPr/>
        <p:txBody>
          <a:bodyPr/>
          <a:lstStyle>
            <a:lvl1pPr>
              <a:defRPr/>
            </a:lvl1pPr>
          </a:lstStyle>
          <a:p>
            <a:fld id="{A31FFD84-68AE-4662-9788-EA1EA5320A7A}" type="slidenum">
              <a:rPr lang="en-US"/>
              <a:pPr/>
              <a:t>‹Nº›</a:t>
            </a:fld>
            <a:endParaRPr lang="en-US"/>
          </a:p>
        </p:txBody>
      </p:sp>
    </p:spTree>
    <p:extLst>
      <p:ext uri="{BB962C8B-B14F-4D97-AF65-F5344CB8AC3E}">
        <p14:creationId xmlns:p14="http://schemas.microsoft.com/office/powerpoint/2010/main" val="4950873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4"/>
          <p:cNvSpPr>
            <a:spLocks noGrp="1"/>
          </p:cNvSpPr>
          <p:nvPr>
            <p:ph type="ftr" sz="quarter" idx="10"/>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5" name="Slide Number Placeholder 5"/>
          <p:cNvSpPr>
            <a:spLocks noGrp="1"/>
          </p:cNvSpPr>
          <p:nvPr>
            <p:ph type="sldNum" sz="quarter" idx="11"/>
          </p:nvPr>
        </p:nvSpPr>
        <p:spPr/>
        <p:txBody>
          <a:bodyPr/>
          <a:lstStyle>
            <a:lvl1pPr>
              <a:defRPr/>
            </a:lvl1pPr>
          </a:lstStyle>
          <a:p>
            <a:fld id="{2DE58958-AA3E-466E-B232-2634EDFEC70A}" type="slidenum">
              <a:rPr lang="en-US"/>
              <a:pPr/>
              <a:t>‹Nº›</a:t>
            </a:fld>
            <a:endParaRPr lang="en-US"/>
          </a:p>
        </p:txBody>
      </p:sp>
    </p:spTree>
    <p:extLst>
      <p:ext uri="{BB962C8B-B14F-4D97-AF65-F5344CB8AC3E}">
        <p14:creationId xmlns:p14="http://schemas.microsoft.com/office/powerpoint/2010/main" val="32799750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19800" y="274638"/>
            <a:ext cx="2057400" cy="5851525"/>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274638"/>
            <a:ext cx="5410200" cy="5851525"/>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4"/>
          <p:cNvSpPr>
            <a:spLocks noGrp="1"/>
          </p:cNvSpPr>
          <p:nvPr>
            <p:ph type="ftr" sz="quarter" idx="10"/>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5" name="Slide Number Placeholder 5"/>
          <p:cNvSpPr>
            <a:spLocks noGrp="1"/>
          </p:cNvSpPr>
          <p:nvPr>
            <p:ph type="sldNum" sz="quarter" idx="11"/>
          </p:nvPr>
        </p:nvSpPr>
        <p:spPr/>
        <p:txBody>
          <a:bodyPr/>
          <a:lstStyle>
            <a:lvl1pPr>
              <a:defRPr/>
            </a:lvl1pPr>
          </a:lstStyle>
          <a:p>
            <a:fld id="{6B97D75C-277D-4466-BF55-0E4FB36DE475}" type="slidenum">
              <a:rPr lang="en-US"/>
              <a:pPr/>
              <a:t>‹Nº›</a:t>
            </a:fld>
            <a:endParaRPr lang="en-US"/>
          </a:p>
        </p:txBody>
      </p:sp>
    </p:spTree>
    <p:extLst>
      <p:ext uri="{BB962C8B-B14F-4D97-AF65-F5344CB8AC3E}">
        <p14:creationId xmlns:p14="http://schemas.microsoft.com/office/powerpoint/2010/main" val="2552526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p>
        </p:txBody>
      </p:sp>
      <p:sp>
        <p:nvSpPr>
          <p:cNvPr id="6" name="Footer Placeholder 5"/>
          <p:cNvSpPr>
            <a:spLocks noGrp="1"/>
          </p:cNvSpPr>
          <p:nvPr>
            <p:ph type="ftr" sz="quarter" idx="11"/>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7" name="Slide Number Placeholder 6"/>
          <p:cNvSpPr>
            <a:spLocks noGrp="1"/>
          </p:cNvSpPr>
          <p:nvPr>
            <p:ph type="sldNum" sz="quarter" idx="12"/>
          </p:nvPr>
        </p:nvSpPr>
        <p:spPr/>
        <p:txBody>
          <a:bodyPr/>
          <a:lstStyle>
            <a:lvl1pPr>
              <a:defRPr/>
            </a:lvl1pPr>
          </a:lstStyle>
          <a:p>
            <a:fld id="{5F83EFC6-D02E-4342-ADE1-DF3AEEF6B1C0}" type="slidenum">
              <a:rPr lang="en-US"/>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en-US"/>
          </a:p>
        </p:txBody>
      </p:sp>
      <p:sp>
        <p:nvSpPr>
          <p:cNvPr id="8" name="Footer Placeholder 7"/>
          <p:cNvSpPr>
            <a:spLocks noGrp="1"/>
          </p:cNvSpPr>
          <p:nvPr>
            <p:ph type="ftr" sz="quarter" idx="11"/>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9" name="Slide Number Placeholder 8"/>
          <p:cNvSpPr>
            <a:spLocks noGrp="1"/>
          </p:cNvSpPr>
          <p:nvPr>
            <p:ph type="sldNum" sz="quarter" idx="12"/>
          </p:nvPr>
        </p:nvSpPr>
        <p:spPr/>
        <p:txBody>
          <a:bodyPr/>
          <a:lstStyle>
            <a:lvl1pPr>
              <a:defRPr/>
            </a:lvl1pPr>
          </a:lstStyle>
          <a:p>
            <a:fld id="{7B2C6952-F7A7-4B0D-AAD8-2D4BD27512AD}" type="slidenum">
              <a:rPr lang="en-US"/>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3"/>
          <p:cNvSpPr>
            <a:spLocks noGrp="1"/>
          </p:cNvSpPr>
          <p:nvPr>
            <p:ph type="ftr" sz="quarter" idx="10"/>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4" name="Slide Number Placeholder 4"/>
          <p:cNvSpPr>
            <a:spLocks noGrp="1"/>
          </p:cNvSpPr>
          <p:nvPr>
            <p:ph type="sldNum" sz="quarter" idx="11"/>
          </p:nvPr>
        </p:nvSpPr>
        <p:spPr/>
        <p:txBody>
          <a:bodyPr/>
          <a:lstStyle>
            <a:lvl1pPr>
              <a:defRPr/>
            </a:lvl1pPr>
          </a:lstStyle>
          <a:p>
            <a:fld id="{3CC5F4F5-564F-469A-82CE-BB2670C17C81}" type="slidenum">
              <a:rPr lang="en-US"/>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3" name="Slide Number Placeholder 3"/>
          <p:cNvSpPr>
            <a:spLocks noGrp="1"/>
          </p:cNvSpPr>
          <p:nvPr>
            <p:ph type="sldNum" sz="quarter" idx="11"/>
          </p:nvPr>
        </p:nvSpPr>
        <p:spPr/>
        <p:txBody>
          <a:bodyPr/>
          <a:lstStyle>
            <a:lvl1pPr>
              <a:defRPr/>
            </a:lvl1pPr>
          </a:lstStyle>
          <a:p>
            <a:fld id="{410E067D-E13D-4DF3-9CDF-C17E0A255246}" type="slidenum">
              <a:rPr lang="en-US"/>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5"/>
          <p:cNvSpPr>
            <a:spLocks noGrp="1"/>
          </p:cNvSpPr>
          <p:nvPr>
            <p:ph type="ftr" sz="quarter" idx="10"/>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6" name="Slide Number Placeholder 6"/>
          <p:cNvSpPr>
            <a:spLocks noGrp="1"/>
          </p:cNvSpPr>
          <p:nvPr>
            <p:ph type="sldNum" sz="quarter" idx="11"/>
          </p:nvPr>
        </p:nvSpPr>
        <p:spPr/>
        <p:txBody>
          <a:bodyPr/>
          <a:lstStyle>
            <a:lvl1pPr>
              <a:defRPr/>
            </a:lvl1pPr>
          </a:lstStyle>
          <a:p>
            <a:fld id="{C618DFCB-3F76-4E12-8885-992C8A50FBFA}" type="slidenum">
              <a:rPr lang="en-US"/>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5"/>
          <p:cNvSpPr>
            <a:spLocks noGrp="1"/>
          </p:cNvSpPr>
          <p:nvPr>
            <p:ph type="ftr" sz="quarter" idx="10"/>
          </p:nvPr>
        </p:nvSpPr>
        <p:spPr/>
        <p:txBody>
          <a:bodyPr/>
          <a:lstStyle>
            <a:lvl1pPr>
              <a:defRPr>
                <a:latin typeface="Verdana" charset="0"/>
                <a:ea typeface="ヒラギノ角ゴ Pro W3" charset="0"/>
                <a:cs typeface="Verdana" charset="0"/>
              </a:defRPr>
            </a:lvl1pPr>
          </a:lstStyle>
          <a:p>
            <a:pPr>
              <a:defRPr/>
            </a:pPr>
            <a:r>
              <a:rPr lang="es-CL" smtClean="0"/>
              <a:t>Gobierno de Chile | Dirección de Presupuestos</a:t>
            </a:r>
            <a:endParaRPr lang="es-ES"/>
          </a:p>
        </p:txBody>
      </p:sp>
      <p:sp>
        <p:nvSpPr>
          <p:cNvPr id="6" name="Slide Number Placeholder 6"/>
          <p:cNvSpPr>
            <a:spLocks noGrp="1"/>
          </p:cNvSpPr>
          <p:nvPr>
            <p:ph type="sldNum" sz="quarter" idx="11"/>
          </p:nvPr>
        </p:nvSpPr>
        <p:spPr/>
        <p:txBody>
          <a:bodyPr/>
          <a:lstStyle>
            <a:lvl1pPr>
              <a:defRPr/>
            </a:lvl1pPr>
          </a:lstStyle>
          <a:p>
            <a:fld id="{A31FFD84-68AE-4662-9788-EA1EA5320A7A}" type="slidenum">
              <a:rPr lang="en-US"/>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e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152400" y="152400"/>
            <a:ext cx="8164513"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6147" name="Text Placeholder 2"/>
          <p:cNvSpPr>
            <a:spLocks noGrp="1"/>
          </p:cNvSpPr>
          <p:nvPr>
            <p:ph type="body" idx="1"/>
          </p:nvPr>
        </p:nvSpPr>
        <p:spPr bwMode="auto">
          <a:xfrm>
            <a:off x="152400" y="1477963"/>
            <a:ext cx="8177213"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 name="Footer Placeholder 4"/>
          <p:cNvSpPr>
            <a:spLocks noGrp="1"/>
          </p:cNvSpPr>
          <p:nvPr>
            <p:ph type="ftr" sz="quarter" idx="3"/>
          </p:nvPr>
        </p:nvSpPr>
        <p:spPr>
          <a:xfrm>
            <a:off x="19050" y="6527800"/>
            <a:ext cx="2895600" cy="246063"/>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defRPr>
            </a:lvl1pPr>
          </a:lstStyle>
          <a:p>
            <a:r>
              <a:rPr lang="es-ES_tradnl"/>
              <a:t>Gobierno de Chile | Dirección de Presupuestos</a:t>
            </a:r>
          </a:p>
        </p:txBody>
      </p:sp>
      <p:sp>
        <p:nvSpPr>
          <p:cNvPr id="6" name="Slide Number Placeholder 5"/>
          <p:cNvSpPr>
            <a:spLocks noGrp="1"/>
          </p:cNvSpPr>
          <p:nvPr>
            <p:ph type="sldNum" sz="quarter" idx="4"/>
          </p:nvPr>
        </p:nvSpPr>
        <p:spPr>
          <a:xfrm>
            <a:off x="6183313" y="6527800"/>
            <a:ext cx="2133600" cy="19367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defRPr>
            </a:lvl1pPr>
          </a:lstStyle>
          <a:p>
            <a:fld id="{A9C1CECC-27B5-4743-9397-5B3263C21F2A}" type="slidenum">
              <a:rPr lang="en-US"/>
              <a:pPr/>
              <a:t>‹Nº›</a:t>
            </a:fld>
            <a:endParaRPr lang="en-US"/>
          </a:p>
        </p:txBody>
      </p:sp>
      <p:sp>
        <p:nvSpPr>
          <p:cNvPr id="7" name="Rectangle 6"/>
          <p:cNvSpPr>
            <a:spLocks noChangeArrowheads="1"/>
          </p:cNvSpPr>
          <p:nvPr userDrawn="1"/>
        </p:nvSpPr>
        <p:spPr bwMode="auto">
          <a:xfrm>
            <a:off x="8413750" y="-6350"/>
            <a:ext cx="284163" cy="866775"/>
          </a:xfrm>
          <a:prstGeom prst="rect">
            <a:avLst/>
          </a:prstGeom>
          <a:solidFill>
            <a:srgbClr val="006CB7"/>
          </a:solidFill>
          <a:ln w="9525">
            <a:noFill/>
            <a:miter lim="800000"/>
            <a:headEnd/>
            <a:tailEnd/>
          </a:ln>
          <a:effectLst>
            <a:outerShdw dist="38100" dir="2700000" algn="br" rotWithShape="0">
              <a:srgbClr val="808080">
                <a:alpha val="25000"/>
              </a:srgbClr>
            </a:outerShdw>
          </a:effectLst>
        </p:spPr>
        <p:txBody>
          <a:bodyPr anchor="ctr"/>
          <a:lstStyle/>
          <a:p>
            <a:pPr>
              <a:defRPr/>
            </a:pPr>
            <a:endParaRPr lang="es-ES">
              <a:solidFill>
                <a:srgbClr val="FFFFFF"/>
              </a:solidFill>
              <a:latin typeface="Calibri" charset="0"/>
              <a:ea typeface="ヒラギノ角ゴ Pro W3" charset="0"/>
              <a:cs typeface="ヒラギノ角ゴ Pro W3" charset="0"/>
            </a:endParaRPr>
          </a:p>
        </p:txBody>
      </p:sp>
      <p:sp>
        <p:nvSpPr>
          <p:cNvPr id="8" name="Rectangle 7"/>
          <p:cNvSpPr>
            <a:spLocks noChangeArrowheads="1"/>
          </p:cNvSpPr>
          <p:nvPr userDrawn="1"/>
        </p:nvSpPr>
        <p:spPr bwMode="auto">
          <a:xfrm>
            <a:off x="8697913" y="0"/>
            <a:ext cx="347662" cy="860425"/>
          </a:xfrm>
          <a:prstGeom prst="rect">
            <a:avLst/>
          </a:prstGeom>
          <a:solidFill>
            <a:srgbClr val="EF4144"/>
          </a:solidFill>
          <a:ln w="9525">
            <a:noFill/>
            <a:miter lim="800000"/>
            <a:headEnd/>
            <a:tailEnd/>
          </a:ln>
          <a:effectLst>
            <a:outerShdw dist="38100" dir="2700000" rotWithShape="0">
              <a:srgbClr val="808080">
                <a:alpha val="25000"/>
              </a:srgbClr>
            </a:outerShdw>
          </a:effectLst>
        </p:spPr>
        <p:txBody>
          <a:bodyPr anchor="ctr"/>
          <a:lstStyle/>
          <a:p>
            <a:pPr>
              <a:defRPr/>
            </a:pPr>
            <a:endParaRPr lang="es-ES">
              <a:solidFill>
                <a:srgbClr val="FFFFFF"/>
              </a:solidFill>
              <a:latin typeface="Calibri" charset="0"/>
              <a:ea typeface="ヒラギノ角ゴ Pro W3" charset="0"/>
              <a:cs typeface="ヒラギノ角ゴ Pro W3" charset="0"/>
            </a:endParaRPr>
          </a:p>
        </p:txBody>
      </p:sp>
      <p:sp>
        <p:nvSpPr>
          <p:cNvPr id="10" name="Rectangle 9"/>
          <p:cNvSpPr>
            <a:spLocks noChangeArrowheads="1"/>
          </p:cNvSpPr>
          <p:nvPr userDrawn="1"/>
        </p:nvSpPr>
        <p:spPr bwMode="auto">
          <a:xfrm>
            <a:off x="8413750" y="6400800"/>
            <a:ext cx="284163" cy="457200"/>
          </a:xfrm>
          <a:prstGeom prst="rect">
            <a:avLst/>
          </a:prstGeom>
          <a:solidFill>
            <a:srgbClr val="006CB7"/>
          </a:solidFill>
          <a:ln w="9525">
            <a:noFill/>
            <a:miter lim="800000"/>
            <a:headEnd/>
            <a:tailEnd/>
          </a:ln>
          <a:effectLst>
            <a:outerShdw dist="38100" dir="12899965" algn="br" rotWithShape="0">
              <a:srgbClr val="808080">
                <a:alpha val="25000"/>
              </a:srgbClr>
            </a:outerShdw>
          </a:effectLst>
        </p:spPr>
        <p:txBody>
          <a:bodyPr anchor="ctr"/>
          <a:lstStyle/>
          <a:p>
            <a:pPr>
              <a:defRPr/>
            </a:pPr>
            <a:endParaRPr lang="es-ES">
              <a:solidFill>
                <a:srgbClr val="FFFFFF"/>
              </a:solidFill>
              <a:latin typeface="Calibri" charset="0"/>
              <a:ea typeface="ヒラギノ角ゴ Pro W3" charset="0"/>
              <a:cs typeface="ヒラギノ角ゴ Pro W3" charset="0"/>
            </a:endParaRPr>
          </a:p>
        </p:txBody>
      </p:sp>
      <p:sp>
        <p:nvSpPr>
          <p:cNvPr id="11" name="Rectangle 10"/>
          <p:cNvSpPr>
            <a:spLocks noChangeArrowheads="1"/>
          </p:cNvSpPr>
          <p:nvPr userDrawn="1"/>
        </p:nvSpPr>
        <p:spPr bwMode="auto">
          <a:xfrm>
            <a:off x="8697913" y="6400800"/>
            <a:ext cx="347662" cy="457200"/>
          </a:xfrm>
          <a:prstGeom prst="rect">
            <a:avLst/>
          </a:prstGeom>
          <a:solidFill>
            <a:srgbClr val="EF4144"/>
          </a:solidFill>
          <a:ln w="9525">
            <a:noFill/>
            <a:miter lim="800000"/>
            <a:headEnd/>
            <a:tailEnd/>
          </a:ln>
          <a:effectLst>
            <a:outerShdw dist="38100" dir="12899965" rotWithShape="0">
              <a:srgbClr val="808080">
                <a:alpha val="25000"/>
              </a:srgbClr>
            </a:outerShdw>
          </a:effectLst>
        </p:spPr>
        <p:txBody>
          <a:bodyPr anchor="ctr"/>
          <a:lstStyle/>
          <a:p>
            <a:pPr>
              <a:defRPr/>
            </a:pPr>
            <a:endParaRPr lang="es-ES">
              <a:solidFill>
                <a:srgbClr val="FFFFFF"/>
              </a:solidFill>
              <a:latin typeface="Calibri" charset="0"/>
              <a:ea typeface="ヒラギノ角ゴ Pro W3" charset="0"/>
              <a:cs typeface="ヒラギノ角ゴ Pro W3" charset="0"/>
            </a:endParaRPr>
          </a:p>
        </p:txBody>
      </p:sp>
    </p:spTree>
  </p:cSld>
  <p:clrMap bg1="lt1" tx1="dk1" bg2="lt2" tx2="dk2" accent1="accent1" accent2="accent2" accent3="accent3" accent4="accent4" accent5="accent5" accent6="accent6" hlink="hlink" folHlink="folHlink"/>
  <p:sldLayoutIdLst>
    <p:sldLayoutId id="2147484123" r:id="rId1"/>
    <p:sldLayoutId id="2147484124" r:id="rId2"/>
    <p:sldLayoutId id="2147484125" r:id="rId3"/>
    <p:sldLayoutId id="2147484126" r:id="rId4"/>
    <p:sldLayoutId id="2147484127" r:id="rId5"/>
    <p:sldLayoutId id="2147484128" r:id="rId6"/>
    <p:sldLayoutId id="2147484129" r:id="rId7"/>
    <p:sldLayoutId id="2147484130" r:id="rId8"/>
    <p:sldLayoutId id="2147484131" r:id="rId9"/>
    <p:sldLayoutId id="2147484132" r:id="rId10"/>
    <p:sldLayoutId id="2147484133" r:id="rId11"/>
  </p:sldLayoutIdLst>
  <p:hf hdr="0" dt="0"/>
  <p:txStyles>
    <p:title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p:titleStyle>
    <p:body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8434" name="Title Placeholder 1"/>
          <p:cNvSpPr>
            <a:spLocks noGrp="1"/>
          </p:cNvSpPr>
          <p:nvPr>
            <p:ph type="title"/>
          </p:nvPr>
        </p:nvSpPr>
        <p:spPr bwMode="auto">
          <a:xfrm>
            <a:off x="1935163" y="2525713"/>
            <a:ext cx="6477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pic>
        <p:nvPicPr>
          <p:cNvPr id="18435" name="Picture 12"/>
          <p:cNvPicPr>
            <a:picLocks noChangeAspect="1" noChangeArrowheads="1"/>
          </p:cNvPicPr>
          <p:nvPr userDrawn="1"/>
        </p:nvPicPr>
        <p:blipFill>
          <a:blip r:embed="rId13"/>
          <a:srcRect/>
          <a:stretch>
            <a:fillRect/>
          </a:stretch>
        </p:blipFill>
        <p:spPr bwMode="auto">
          <a:xfrm>
            <a:off x="7924800" y="2206625"/>
            <a:ext cx="1157288" cy="384175"/>
          </a:xfrm>
          <a:prstGeom prst="rect">
            <a:avLst/>
          </a:prstGeom>
          <a:noFill/>
          <a:ln w="9525">
            <a:noFill/>
            <a:miter lim="800000"/>
            <a:headEnd/>
            <a:tailEnd/>
          </a:ln>
        </p:spPr>
      </p:pic>
      <p:pic>
        <p:nvPicPr>
          <p:cNvPr id="18436" name="Picture 13"/>
          <p:cNvPicPr>
            <a:picLocks noChangeAspect="1" noChangeArrowheads="1"/>
          </p:cNvPicPr>
          <p:nvPr userDrawn="1"/>
        </p:nvPicPr>
        <p:blipFill>
          <a:blip r:embed="rId14"/>
          <a:srcRect/>
          <a:stretch>
            <a:fillRect/>
          </a:stretch>
        </p:blipFill>
        <p:spPr bwMode="auto">
          <a:xfrm>
            <a:off x="7920038" y="3886200"/>
            <a:ext cx="1147762" cy="104775"/>
          </a:xfrm>
          <a:prstGeom prst="rect">
            <a:avLst/>
          </a:prstGeom>
          <a:noFill/>
          <a:ln w="9525">
            <a:noFill/>
            <a:miter lim="800000"/>
            <a:headEnd/>
            <a:tailEnd/>
          </a:ln>
        </p:spPr>
      </p:pic>
      <p:sp>
        <p:nvSpPr>
          <p:cNvPr id="12" name="Rectangle 64"/>
          <p:cNvSpPr>
            <a:spLocks noChangeArrowheads="1"/>
          </p:cNvSpPr>
          <p:nvPr userDrawn="1"/>
        </p:nvSpPr>
        <p:spPr bwMode="auto">
          <a:xfrm>
            <a:off x="6645275" y="5181600"/>
            <a:ext cx="760413" cy="1676400"/>
          </a:xfrm>
          <a:prstGeom prst="rect">
            <a:avLst/>
          </a:prstGeom>
          <a:solidFill>
            <a:srgbClr val="006CB7"/>
          </a:solidFill>
          <a:ln w="9525">
            <a:noFill/>
            <a:miter lim="800000"/>
            <a:headEnd/>
            <a:tailEnd/>
          </a:ln>
          <a:effectLst>
            <a:outerShdw dist="38100" dir="12899965" algn="br" rotWithShape="0">
              <a:srgbClr val="808080">
                <a:alpha val="25000"/>
              </a:srgbClr>
            </a:outerShdw>
          </a:effectLst>
        </p:spPr>
        <p:txBody>
          <a:bodyPr anchor="ctr"/>
          <a:lstStyle/>
          <a:p>
            <a:pPr>
              <a:defRPr/>
            </a:pPr>
            <a:endParaRPr lang="es-ES">
              <a:solidFill>
                <a:srgbClr val="FFFFFF"/>
              </a:solidFill>
              <a:latin typeface="Calibri" charset="0"/>
              <a:ea typeface="ヒラギノ角ゴ Pro W3" charset="0"/>
              <a:cs typeface="ヒラギノ角ゴ Pro W3" charset="0"/>
            </a:endParaRPr>
          </a:p>
        </p:txBody>
      </p:sp>
      <p:sp>
        <p:nvSpPr>
          <p:cNvPr id="16" name="Rectangle 65"/>
          <p:cNvSpPr>
            <a:spLocks noChangeArrowheads="1"/>
          </p:cNvSpPr>
          <p:nvPr userDrawn="1"/>
        </p:nvSpPr>
        <p:spPr bwMode="auto">
          <a:xfrm>
            <a:off x="7405688" y="5181600"/>
            <a:ext cx="1035050" cy="1676400"/>
          </a:xfrm>
          <a:prstGeom prst="rect">
            <a:avLst/>
          </a:prstGeom>
          <a:solidFill>
            <a:srgbClr val="EF4144"/>
          </a:solidFill>
          <a:ln w="9525">
            <a:noFill/>
            <a:miter lim="800000"/>
            <a:headEnd/>
            <a:tailEnd/>
          </a:ln>
          <a:effectLst>
            <a:outerShdw dist="38100" dir="12899965" rotWithShape="0">
              <a:srgbClr val="808080">
                <a:alpha val="25000"/>
              </a:srgbClr>
            </a:outerShdw>
          </a:effectLst>
        </p:spPr>
        <p:txBody>
          <a:bodyPr anchor="ctr"/>
          <a:lstStyle/>
          <a:p>
            <a:pPr>
              <a:defRPr/>
            </a:pPr>
            <a:endParaRPr lang="es-ES">
              <a:solidFill>
                <a:srgbClr val="FFFFFF"/>
              </a:solidFill>
              <a:latin typeface="Calibri" charset="0"/>
              <a:ea typeface="ヒラギノ角ゴ Pro W3" charset="0"/>
              <a:cs typeface="ヒラギノ角ゴ Pro W3" charset="0"/>
            </a:endParaRPr>
          </a:p>
        </p:txBody>
      </p:sp>
      <p:pic>
        <p:nvPicPr>
          <p:cNvPr id="18439" name="Picture 1"/>
          <p:cNvPicPr>
            <a:picLocks noChangeAspect="1" noChangeArrowheads="1"/>
          </p:cNvPicPr>
          <p:nvPr userDrawn="1"/>
        </p:nvPicPr>
        <p:blipFill>
          <a:blip r:embed="rId15"/>
          <a:srcRect/>
          <a:stretch>
            <a:fillRect/>
          </a:stretch>
        </p:blipFill>
        <p:spPr bwMode="auto">
          <a:xfrm>
            <a:off x="6764338" y="5264150"/>
            <a:ext cx="569912" cy="415925"/>
          </a:xfrm>
          <a:prstGeom prst="rect">
            <a:avLst/>
          </a:prstGeom>
          <a:noFill/>
          <a:ln w="12700">
            <a:noFill/>
            <a:miter lim="800000"/>
            <a:headEnd/>
            <a:tailEnd/>
          </a:ln>
        </p:spPr>
      </p:pic>
      <p:sp>
        <p:nvSpPr>
          <p:cNvPr id="18" name="Rectangle 70"/>
          <p:cNvSpPr>
            <a:spLocks noChangeArrowheads="1"/>
          </p:cNvSpPr>
          <p:nvPr userDrawn="1"/>
        </p:nvSpPr>
        <p:spPr bwMode="auto">
          <a:xfrm>
            <a:off x="6645275" y="0"/>
            <a:ext cx="760413" cy="79375"/>
          </a:xfrm>
          <a:prstGeom prst="rect">
            <a:avLst/>
          </a:prstGeom>
          <a:solidFill>
            <a:srgbClr val="006CB7"/>
          </a:solidFill>
          <a:ln w="9525">
            <a:noFill/>
            <a:miter lim="800000"/>
            <a:headEnd/>
            <a:tailEnd/>
          </a:ln>
          <a:effectLst>
            <a:outerShdw dist="38100" dir="2700000" algn="br" rotWithShape="0">
              <a:srgbClr val="808080">
                <a:alpha val="25000"/>
              </a:srgbClr>
            </a:outerShdw>
          </a:effectLst>
        </p:spPr>
        <p:txBody>
          <a:bodyPr anchor="ctr"/>
          <a:lstStyle/>
          <a:p>
            <a:pPr>
              <a:defRPr/>
            </a:pPr>
            <a:endParaRPr lang="es-ES">
              <a:solidFill>
                <a:srgbClr val="FFFFFF"/>
              </a:solidFill>
              <a:latin typeface="Calibri" charset="0"/>
              <a:ea typeface="ヒラギノ角ゴ Pro W3" charset="0"/>
              <a:cs typeface="ヒラギノ角ゴ Pro W3" charset="0"/>
            </a:endParaRPr>
          </a:p>
        </p:txBody>
      </p:sp>
      <p:sp>
        <p:nvSpPr>
          <p:cNvPr id="19" name="Rectangle 71"/>
          <p:cNvSpPr>
            <a:spLocks noChangeArrowheads="1"/>
          </p:cNvSpPr>
          <p:nvPr userDrawn="1"/>
        </p:nvSpPr>
        <p:spPr bwMode="auto">
          <a:xfrm flipV="1">
            <a:off x="7405688" y="0"/>
            <a:ext cx="1035050" cy="79375"/>
          </a:xfrm>
          <a:prstGeom prst="rect">
            <a:avLst/>
          </a:prstGeom>
          <a:solidFill>
            <a:srgbClr val="EF4144"/>
          </a:solidFill>
          <a:ln w="9525">
            <a:noFill/>
            <a:miter lim="800000"/>
            <a:headEnd/>
            <a:tailEnd/>
          </a:ln>
          <a:effectLst>
            <a:outerShdw dist="38100" dir="2700000" rotWithShape="0">
              <a:srgbClr val="808080">
                <a:alpha val="25000"/>
              </a:srgbClr>
            </a:outerShdw>
          </a:effectLst>
        </p:spPr>
        <p:txBody>
          <a:bodyPr anchor="ctr"/>
          <a:lstStyle/>
          <a:p>
            <a:pPr>
              <a:defRPr/>
            </a:pPr>
            <a:endParaRPr lang="es-ES">
              <a:solidFill>
                <a:srgbClr val="FFFFFF"/>
              </a:solidFill>
              <a:latin typeface="Calibri" charset="0"/>
              <a:ea typeface="ヒラギノ角ゴ Pro W3" charset="0"/>
              <a:cs typeface="ヒラギノ角ゴ Pro W3" charset="0"/>
            </a:endParaRPr>
          </a:p>
        </p:txBody>
      </p:sp>
      <p:pic>
        <p:nvPicPr>
          <p:cNvPr id="18442" name="Picture 8"/>
          <p:cNvPicPr>
            <a:picLocks noChangeAspect="1" noChangeArrowheads="1"/>
          </p:cNvPicPr>
          <p:nvPr userDrawn="1"/>
        </p:nvPicPr>
        <p:blipFill>
          <a:blip r:embed="rId13"/>
          <a:srcRect/>
          <a:stretch>
            <a:fillRect/>
          </a:stretch>
        </p:blipFill>
        <p:spPr bwMode="auto">
          <a:xfrm>
            <a:off x="7518400" y="5372100"/>
            <a:ext cx="869950" cy="288925"/>
          </a:xfrm>
          <a:prstGeom prst="rect">
            <a:avLst/>
          </a:prstGeom>
          <a:noFill/>
          <a:ln w="9525">
            <a:noFill/>
            <a:miter lim="800000"/>
            <a:headEnd/>
            <a:tailEnd/>
          </a:ln>
        </p:spPr>
      </p:pic>
      <p:pic>
        <p:nvPicPr>
          <p:cNvPr id="18443" name="Picture 9"/>
          <p:cNvPicPr>
            <a:picLocks noChangeAspect="1" noChangeArrowheads="1"/>
          </p:cNvPicPr>
          <p:nvPr userDrawn="1"/>
        </p:nvPicPr>
        <p:blipFill>
          <a:blip r:embed="rId14"/>
          <a:srcRect/>
          <a:stretch>
            <a:fillRect/>
          </a:stretch>
        </p:blipFill>
        <p:spPr bwMode="auto">
          <a:xfrm>
            <a:off x="7508875" y="6734175"/>
            <a:ext cx="862013" cy="79375"/>
          </a:xfrm>
          <a:prstGeom prst="rect">
            <a:avLst/>
          </a:prstGeom>
          <a:noFill/>
          <a:ln w="9525">
            <a:noFill/>
            <a:miter lim="800000"/>
            <a:headEnd/>
            <a:tailEnd/>
          </a:ln>
        </p:spPr>
      </p:pic>
      <p:sp>
        <p:nvSpPr>
          <p:cNvPr id="22" name="Rectangle 64"/>
          <p:cNvSpPr>
            <a:spLocks noChangeArrowheads="1"/>
          </p:cNvSpPr>
          <p:nvPr userDrawn="1"/>
        </p:nvSpPr>
        <p:spPr bwMode="auto">
          <a:xfrm>
            <a:off x="179388" y="6350"/>
            <a:ext cx="114300" cy="6851650"/>
          </a:xfrm>
          <a:prstGeom prst="rect">
            <a:avLst/>
          </a:prstGeom>
          <a:solidFill>
            <a:srgbClr val="006CB7"/>
          </a:solidFill>
          <a:ln w="9525">
            <a:noFill/>
            <a:miter lim="800000"/>
            <a:headEnd/>
            <a:tailEnd/>
          </a:ln>
          <a:effectLst>
            <a:outerShdw dist="38100" dir="12899965" algn="br" rotWithShape="0">
              <a:srgbClr val="808080">
                <a:alpha val="25000"/>
              </a:srgbClr>
            </a:outerShdw>
          </a:effectLst>
        </p:spPr>
        <p:txBody>
          <a:bodyPr anchor="ctr"/>
          <a:lstStyle/>
          <a:p>
            <a:pPr>
              <a:defRPr/>
            </a:pPr>
            <a:endParaRPr lang="es-ES">
              <a:solidFill>
                <a:srgbClr val="FFFFFF"/>
              </a:solidFill>
              <a:latin typeface="Calibri" charset="0"/>
              <a:ea typeface="ヒラギノ角ゴ Pro W3" charset="0"/>
              <a:cs typeface="ヒラギノ角ゴ Pro W3" charset="0"/>
            </a:endParaRPr>
          </a:p>
        </p:txBody>
      </p:sp>
      <p:sp>
        <p:nvSpPr>
          <p:cNvPr id="23" name="Rectangle 65"/>
          <p:cNvSpPr>
            <a:spLocks noChangeArrowheads="1"/>
          </p:cNvSpPr>
          <p:nvPr userDrawn="1"/>
        </p:nvSpPr>
        <p:spPr bwMode="auto">
          <a:xfrm>
            <a:off x="457200" y="-6350"/>
            <a:ext cx="238125" cy="4768850"/>
          </a:xfrm>
          <a:prstGeom prst="rect">
            <a:avLst/>
          </a:prstGeom>
          <a:solidFill>
            <a:srgbClr val="EF4144"/>
          </a:solidFill>
          <a:ln w="9525">
            <a:noFill/>
            <a:miter lim="800000"/>
            <a:headEnd/>
            <a:tailEnd/>
          </a:ln>
          <a:effectLst>
            <a:outerShdw dist="38100" dir="12899965" rotWithShape="0">
              <a:srgbClr val="808080">
                <a:alpha val="25000"/>
              </a:srgbClr>
            </a:outerShdw>
          </a:effectLst>
        </p:spPr>
        <p:txBody>
          <a:bodyPr anchor="ctr"/>
          <a:lstStyle/>
          <a:p>
            <a:pPr>
              <a:defRPr/>
            </a:pPr>
            <a:endParaRPr lang="es-ES">
              <a:solidFill>
                <a:srgbClr val="FFFFFF"/>
              </a:solidFill>
              <a:latin typeface="Calibri" charset="0"/>
              <a:ea typeface="ヒラギノ角ゴ Pro W3" charset="0"/>
              <a:cs typeface="ヒラギノ角ゴ Pro W3" charset="0"/>
            </a:endParaRPr>
          </a:p>
        </p:txBody>
      </p:sp>
      <p:sp>
        <p:nvSpPr>
          <p:cNvPr id="24" name="Rectangle 64"/>
          <p:cNvSpPr>
            <a:spLocks noChangeArrowheads="1"/>
          </p:cNvSpPr>
          <p:nvPr userDrawn="1"/>
        </p:nvSpPr>
        <p:spPr bwMode="auto">
          <a:xfrm>
            <a:off x="906463" y="3471863"/>
            <a:ext cx="352425" cy="3386137"/>
          </a:xfrm>
          <a:prstGeom prst="rect">
            <a:avLst/>
          </a:prstGeom>
          <a:solidFill>
            <a:srgbClr val="006CB7"/>
          </a:solidFill>
          <a:ln w="9525">
            <a:noFill/>
            <a:miter lim="800000"/>
            <a:headEnd/>
            <a:tailEnd/>
          </a:ln>
          <a:effectLst>
            <a:outerShdw dist="38100" dir="12899965" algn="br" rotWithShape="0">
              <a:srgbClr val="808080">
                <a:alpha val="25000"/>
              </a:srgbClr>
            </a:outerShdw>
          </a:effectLst>
        </p:spPr>
        <p:txBody>
          <a:bodyPr anchor="ctr"/>
          <a:lstStyle/>
          <a:p>
            <a:pPr>
              <a:defRPr/>
            </a:pPr>
            <a:endParaRPr lang="es-ES">
              <a:solidFill>
                <a:srgbClr val="FFFFFF"/>
              </a:solidFill>
              <a:latin typeface="Calibri" charset="0"/>
              <a:ea typeface="ヒラギノ角ゴ Pro W3" charset="0"/>
              <a:cs typeface="ヒラギノ角ゴ Pro W3" charset="0"/>
            </a:endParaRPr>
          </a:p>
        </p:txBody>
      </p:sp>
      <p:sp>
        <p:nvSpPr>
          <p:cNvPr id="25" name="Rectangle 65"/>
          <p:cNvSpPr>
            <a:spLocks noChangeArrowheads="1"/>
          </p:cNvSpPr>
          <p:nvPr userDrawn="1"/>
        </p:nvSpPr>
        <p:spPr bwMode="auto">
          <a:xfrm>
            <a:off x="1466850" y="2087563"/>
            <a:ext cx="111125" cy="4770437"/>
          </a:xfrm>
          <a:prstGeom prst="rect">
            <a:avLst/>
          </a:prstGeom>
          <a:solidFill>
            <a:srgbClr val="EF4144"/>
          </a:solidFill>
          <a:ln w="9525">
            <a:noFill/>
            <a:miter lim="800000"/>
            <a:headEnd/>
            <a:tailEnd/>
          </a:ln>
          <a:effectLst>
            <a:outerShdw dist="38100" dir="12899965" rotWithShape="0">
              <a:srgbClr val="808080">
                <a:alpha val="25000"/>
              </a:srgbClr>
            </a:outerShdw>
          </a:effectLst>
        </p:spPr>
        <p:txBody>
          <a:bodyPr anchor="ctr"/>
          <a:lstStyle/>
          <a:p>
            <a:pPr>
              <a:defRPr/>
            </a:pPr>
            <a:endParaRPr lang="es-ES">
              <a:solidFill>
                <a:srgbClr val="FFFFFF"/>
              </a:solidFill>
              <a:latin typeface="Calibri" charset="0"/>
              <a:ea typeface="ヒラギノ角ゴ Pro W3" charset="0"/>
              <a:cs typeface="ヒラギノ角ゴ Pro W3" charset="0"/>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Lst>
  <p:hf hdr="0" dt="0"/>
  <p:txStyles>
    <p:titleStyle>
      <a:lvl1pPr algn="l" defTabSz="457200" rtl="0" eaLnBrk="0" fontAlgn="base" hangingPunct="0">
        <a:spcBef>
          <a:spcPct val="0"/>
        </a:spcBef>
        <a:spcAft>
          <a:spcPct val="0"/>
        </a:spcAft>
        <a:defRPr sz="4400" b="1" kern="1200">
          <a:solidFill>
            <a:schemeClr val="tx1"/>
          </a:solidFill>
          <a:latin typeface="Verdana"/>
          <a:ea typeface="ヒラギノ角ゴ Pro W3" charset="-128"/>
          <a:cs typeface="Verdana"/>
        </a:defRPr>
      </a:lvl1pPr>
      <a:lvl2pPr algn="l" defTabSz="457200" rtl="0" eaLnBrk="0" fontAlgn="base" hangingPunct="0">
        <a:spcBef>
          <a:spcPct val="0"/>
        </a:spcBef>
        <a:spcAft>
          <a:spcPct val="0"/>
        </a:spcAft>
        <a:defRPr sz="4400" b="1">
          <a:solidFill>
            <a:schemeClr val="tx1"/>
          </a:solidFill>
          <a:latin typeface="Verdana" charset="0"/>
          <a:ea typeface="ヒラギノ角ゴ Pro W3" charset="-128"/>
        </a:defRPr>
      </a:lvl2pPr>
      <a:lvl3pPr algn="l" defTabSz="457200" rtl="0" eaLnBrk="0" fontAlgn="base" hangingPunct="0">
        <a:spcBef>
          <a:spcPct val="0"/>
        </a:spcBef>
        <a:spcAft>
          <a:spcPct val="0"/>
        </a:spcAft>
        <a:defRPr sz="4400" b="1">
          <a:solidFill>
            <a:schemeClr val="tx1"/>
          </a:solidFill>
          <a:latin typeface="Verdana" charset="0"/>
          <a:ea typeface="ヒラギノ角ゴ Pro W3" charset="-128"/>
        </a:defRPr>
      </a:lvl3pPr>
      <a:lvl4pPr algn="l" defTabSz="457200" rtl="0" eaLnBrk="0" fontAlgn="base" hangingPunct="0">
        <a:spcBef>
          <a:spcPct val="0"/>
        </a:spcBef>
        <a:spcAft>
          <a:spcPct val="0"/>
        </a:spcAft>
        <a:defRPr sz="4400" b="1">
          <a:solidFill>
            <a:schemeClr val="tx1"/>
          </a:solidFill>
          <a:latin typeface="Verdana" charset="0"/>
          <a:ea typeface="ヒラギノ角ゴ Pro W3" charset="-128"/>
        </a:defRPr>
      </a:lvl4pPr>
      <a:lvl5pPr algn="l" defTabSz="457200" rtl="0" eaLnBrk="0" fontAlgn="base" hangingPunct="0">
        <a:spcBef>
          <a:spcPct val="0"/>
        </a:spcBef>
        <a:spcAft>
          <a:spcPct val="0"/>
        </a:spcAft>
        <a:defRPr sz="4400" b="1">
          <a:solidFill>
            <a:schemeClr val="tx1"/>
          </a:solidFill>
          <a:latin typeface="Verdana" charset="0"/>
          <a:ea typeface="ヒラギノ角ゴ Pro W3" charset="-128"/>
        </a:defRPr>
      </a:lvl5pPr>
      <a:lvl6pPr marL="457200" algn="l" defTabSz="457200" rtl="0" fontAlgn="base">
        <a:spcBef>
          <a:spcPct val="0"/>
        </a:spcBef>
        <a:spcAft>
          <a:spcPct val="0"/>
        </a:spcAft>
        <a:defRPr sz="4400" b="1">
          <a:solidFill>
            <a:schemeClr val="tx1"/>
          </a:solidFill>
          <a:latin typeface="Verdana" charset="0"/>
          <a:ea typeface="ヒラギノ角ゴ Pro W3" charset="-128"/>
        </a:defRPr>
      </a:lvl6pPr>
      <a:lvl7pPr marL="914400" algn="l" defTabSz="457200" rtl="0" fontAlgn="base">
        <a:spcBef>
          <a:spcPct val="0"/>
        </a:spcBef>
        <a:spcAft>
          <a:spcPct val="0"/>
        </a:spcAft>
        <a:defRPr sz="4400" b="1">
          <a:solidFill>
            <a:schemeClr val="tx1"/>
          </a:solidFill>
          <a:latin typeface="Verdana" charset="0"/>
          <a:ea typeface="ヒラギノ角ゴ Pro W3" charset="-128"/>
        </a:defRPr>
      </a:lvl7pPr>
      <a:lvl8pPr marL="1371600" algn="l" defTabSz="457200" rtl="0" fontAlgn="base">
        <a:spcBef>
          <a:spcPct val="0"/>
        </a:spcBef>
        <a:spcAft>
          <a:spcPct val="0"/>
        </a:spcAft>
        <a:defRPr sz="4400" b="1">
          <a:solidFill>
            <a:schemeClr val="tx1"/>
          </a:solidFill>
          <a:latin typeface="Verdana" charset="0"/>
          <a:ea typeface="ヒラギノ角ゴ Pro W3" charset="-128"/>
        </a:defRPr>
      </a:lvl8pPr>
      <a:lvl9pPr marL="1828800" algn="l" defTabSz="457200" rtl="0" fontAlgn="base">
        <a:spcBef>
          <a:spcPct val="0"/>
        </a:spcBef>
        <a:spcAft>
          <a:spcPct val="0"/>
        </a:spcAft>
        <a:defRPr sz="4400" b="1">
          <a:solidFill>
            <a:schemeClr val="tx1"/>
          </a:solidFill>
          <a:latin typeface="Verdana" charset="0"/>
          <a:ea typeface="ヒラギノ角ゴ Pro W3"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152400" y="152400"/>
            <a:ext cx="8164513"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6147" name="Text Placeholder 2"/>
          <p:cNvSpPr>
            <a:spLocks noGrp="1"/>
          </p:cNvSpPr>
          <p:nvPr>
            <p:ph type="body" idx="1"/>
          </p:nvPr>
        </p:nvSpPr>
        <p:spPr bwMode="auto">
          <a:xfrm>
            <a:off x="152400" y="1477963"/>
            <a:ext cx="8177213"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 name="Footer Placeholder 4"/>
          <p:cNvSpPr>
            <a:spLocks noGrp="1"/>
          </p:cNvSpPr>
          <p:nvPr>
            <p:ph type="ftr" sz="quarter" idx="3"/>
          </p:nvPr>
        </p:nvSpPr>
        <p:spPr>
          <a:xfrm>
            <a:off x="19050" y="6527800"/>
            <a:ext cx="2895600" cy="246063"/>
          </a:xfrm>
          <a:prstGeom prst="rect">
            <a:avLst/>
          </a:prstGeom>
        </p:spPr>
        <p:txBody>
          <a:bodyPr vert="horz" wrap="square" lIns="91440" tIns="45720" rIns="91440" bIns="45720" numCol="1" anchor="t" anchorCtr="0" compatLnSpc="1">
            <a:prstTxWarp prst="textNoShape">
              <a:avLst/>
            </a:prstTxWarp>
          </a:bodyPr>
          <a:lstStyle>
            <a:lvl1pPr>
              <a:defRPr sz="900">
                <a:solidFill>
                  <a:srgbClr val="898989"/>
                </a:solidFill>
                <a:latin typeface="Verdana" pitchFamily="34" charset="0"/>
              </a:defRPr>
            </a:lvl1pPr>
          </a:lstStyle>
          <a:p>
            <a:r>
              <a:rPr lang="es-ES_tradnl"/>
              <a:t>Gobierno de Chile | Dirección de Presupuestos</a:t>
            </a:r>
          </a:p>
        </p:txBody>
      </p:sp>
      <p:sp>
        <p:nvSpPr>
          <p:cNvPr id="6" name="Slide Number Placeholder 5"/>
          <p:cNvSpPr>
            <a:spLocks noGrp="1"/>
          </p:cNvSpPr>
          <p:nvPr>
            <p:ph type="sldNum" sz="quarter" idx="4"/>
          </p:nvPr>
        </p:nvSpPr>
        <p:spPr>
          <a:xfrm>
            <a:off x="6183313" y="6527800"/>
            <a:ext cx="2133600" cy="19367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898989"/>
                </a:solidFill>
                <a:latin typeface="Verdana" pitchFamily="34" charset="0"/>
              </a:defRPr>
            </a:lvl1pPr>
          </a:lstStyle>
          <a:p>
            <a:fld id="{A9C1CECC-27B5-4743-9397-5B3263C21F2A}" type="slidenum">
              <a:rPr lang="en-US"/>
              <a:pPr/>
              <a:t>‹Nº›</a:t>
            </a:fld>
            <a:endParaRPr lang="en-US"/>
          </a:p>
        </p:txBody>
      </p:sp>
      <p:sp>
        <p:nvSpPr>
          <p:cNvPr id="7" name="Rectangle 6"/>
          <p:cNvSpPr>
            <a:spLocks noChangeArrowheads="1"/>
          </p:cNvSpPr>
          <p:nvPr userDrawn="1"/>
        </p:nvSpPr>
        <p:spPr bwMode="auto">
          <a:xfrm>
            <a:off x="8413750" y="-6350"/>
            <a:ext cx="284163" cy="866775"/>
          </a:xfrm>
          <a:prstGeom prst="rect">
            <a:avLst/>
          </a:prstGeom>
          <a:solidFill>
            <a:srgbClr val="006CB7"/>
          </a:solidFill>
          <a:ln w="9525">
            <a:noFill/>
            <a:miter lim="800000"/>
            <a:headEnd/>
            <a:tailEnd/>
          </a:ln>
          <a:effectLst>
            <a:outerShdw dist="38100" dir="2700000" algn="br" rotWithShape="0">
              <a:srgbClr val="808080">
                <a:alpha val="25000"/>
              </a:srgbClr>
            </a:outerShdw>
          </a:effectLst>
        </p:spPr>
        <p:txBody>
          <a:bodyPr anchor="ctr"/>
          <a:lstStyle/>
          <a:p>
            <a:pPr>
              <a:defRPr/>
            </a:pPr>
            <a:endParaRPr lang="es-ES">
              <a:solidFill>
                <a:srgbClr val="FFFFFF"/>
              </a:solidFill>
              <a:latin typeface="Calibri"/>
              <a:ea typeface="ヒラギノ角ゴ Pro W3" charset="0"/>
              <a:cs typeface="ヒラギノ角ゴ Pro W3" charset="0"/>
            </a:endParaRPr>
          </a:p>
        </p:txBody>
      </p:sp>
      <p:sp>
        <p:nvSpPr>
          <p:cNvPr id="8" name="Rectangle 7"/>
          <p:cNvSpPr>
            <a:spLocks noChangeArrowheads="1"/>
          </p:cNvSpPr>
          <p:nvPr userDrawn="1"/>
        </p:nvSpPr>
        <p:spPr bwMode="auto">
          <a:xfrm>
            <a:off x="8697913" y="0"/>
            <a:ext cx="347662" cy="860425"/>
          </a:xfrm>
          <a:prstGeom prst="rect">
            <a:avLst/>
          </a:prstGeom>
          <a:solidFill>
            <a:srgbClr val="EF4144"/>
          </a:solidFill>
          <a:ln w="9525">
            <a:noFill/>
            <a:miter lim="800000"/>
            <a:headEnd/>
            <a:tailEnd/>
          </a:ln>
          <a:effectLst>
            <a:outerShdw dist="38100" dir="2700000" rotWithShape="0">
              <a:srgbClr val="808080">
                <a:alpha val="25000"/>
              </a:srgbClr>
            </a:outerShdw>
          </a:effectLst>
        </p:spPr>
        <p:txBody>
          <a:bodyPr anchor="ctr"/>
          <a:lstStyle/>
          <a:p>
            <a:pPr>
              <a:defRPr/>
            </a:pPr>
            <a:endParaRPr lang="es-ES">
              <a:solidFill>
                <a:srgbClr val="FFFFFF"/>
              </a:solidFill>
              <a:latin typeface="Calibri"/>
              <a:ea typeface="ヒラギノ角ゴ Pro W3" charset="0"/>
              <a:cs typeface="ヒラギノ角ゴ Pro W3" charset="0"/>
            </a:endParaRPr>
          </a:p>
        </p:txBody>
      </p:sp>
      <p:sp>
        <p:nvSpPr>
          <p:cNvPr id="10" name="Rectangle 9"/>
          <p:cNvSpPr>
            <a:spLocks noChangeArrowheads="1"/>
          </p:cNvSpPr>
          <p:nvPr userDrawn="1"/>
        </p:nvSpPr>
        <p:spPr bwMode="auto">
          <a:xfrm>
            <a:off x="8413750" y="6400800"/>
            <a:ext cx="284163" cy="457200"/>
          </a:xfrm>
          <a:prstGeom prst="rect">
            <a:avLst/>
          </a:prstGeom>
          <a:solidFill>
            <a:srgbClr val="006CB7"/>
          </a:solidFill>
          <a:ln w="9525">
            <a:noFill/>
            <a:miter lim="800000"/>
            <a:headEnd/>
            <a:tailEnd/>
          </a:ln>
          <a:effectLst>
            <a:outerShdw dist="38100" dir="12899965" algn="br" rotWithShape="0">
              <a:srgbClr val="808080">
                <a:alpha val="25000"/>
              </a:srgbClr>
            </a:outerShdw>
          </a:effectLst>
        </p:spPr>
        <p:txBody>
          <a:bodyPr anchor="ctr"/>
          <a:lstStyle/>
          <a:p>
            <a:pPr>
              <a:defRPr/>
            </a:pPr>
            <a:endParaRPr lang="es-ES">
              <a:solidFill>
                <a:srgbClr val="FFFFFF"/>
              </a:solidFill>
              <a:latin typeface="Calibri"/>
              <a:ea typeface="ヒラギノ角ゴ Pro W3" charset="0"/>
              <a:cs typeface="ヒラギノ角ゴ Pro W3" charset="0"/>
            </a:endParaRPr>
          </a:p>
        </p:txBody>
      </p:sp>
      <p:sp>
        <p:nvSpPr>
          <p:cNvPr id="11" name="Rectangle 10"/>
          <p:cNvSpPr>
            <a:spLocks noChangeArrowheads="1"/>
          </p:cNvSpPr>
          <p:nvPr userDrawn="1"/>
        </p:nvSpPr>
        <p:spPr bwMode="auto">
          <a:xfrm>
            <a:off x="8697913" y="6400800"/>
            <a:ext cx="347662" cy="457200"/>
          </a:xfrm>
          <a:prstGeom prst="rect">
            <a:avLst/>
          </a:prstGeom>
          <a:solidFill>
            <a:srgbClr val="EF4144"/>
          </a:solidFill>
          <a:ln w="9525">
            <a:noFill/>
            <a:miter lim="800000"/>
            <a:headEnd/>
            <a:tailEnd/>
          </a:ln>
          <a:effectLst>
            <a:outerShdw dist="38100" dir="12899965" rotWithShape="0">
              <a:srgbClr val="808080">
                <a:alpha val="25000"/>
              </a:srgbClr>
            </a:outerShdw>
          </a:effectLst>
        </p:spPr>
        <p:txBody>
          <a:bodyPr anchor="ctr"/>
          <a:lstStyle/>
          <a:p>
            <a:pPr>
              <a:defRPr/>
            </a:pPr>
            <a:endParaRPr lang="es-ES">
              <a:solidFill>
                <a:srgbClr val="FFFFFF"/>
              </a:solidFill>
              <a:latin typeface="Calibri"/>
              <a:ea typeface="ヒラギノ角ゴ Pro W3" charset="0"/>
              <a:cs typeface="ヒラギノ角ゴ Pro W3" charset="0"/>
            </a:endParaRPr>
          </a:p>
        </p:txBody>
      </p:sp>
    </p:spTree>
    <p:extLst>
      <p:ext uri="{BB962C8B-B14F-4D97-AF65-F5344CB8AC3E}">
        <p14:creationId xmlns:p14="http://schemas.microsoft.com/office/powerpoint/2010/main" val="4128828031"/>
      </p:ext>
    </p:extLst>
  </p:cSld>
  <p:clrMap bg1="lt1" tx1="dk1" bg2="lt2" tx2="dk2" accent1="accent1" accent2="accent2" accent3="accent3" accent4="accent4" accent5="accent5" accent6="accent6" hlink="hlink" folHlink="folHlink"/>
  <p:sldLayoutIdLst>
    <p:sldLayoutId id="2147484146" r:id="rId1"/>
    <p:sldLayoutId id="2147484147" r:id="rId2"/>
    <p:sldLayoutId id="2147484148" r:id="rId3"/>
    <p:sldLayoutId id="2147484149" r:id="rId4"/>
    <p:sldLayoutId id="2147484150" r:id="rId5"/>
    <p:sldLayoutId id="2147484151" r:id="rId6"/>
    <p:sldLayoutId id="2147484152" r:id="rId7"/>
    <p:sldLayoutId id="2147484153" r:id="rId8"/>
    <p:sldLayoutId id="2147484154" r:id="rId9"/>
    <p:sldLayoutId id="2147484155" r:id="rId10"/>
    <p:sldLayoutId id="2147484156" r:id="rId11"/>
  </p:sldLayoutIdLst>
  <p:hf hdr="0" dt="0"/>
  <p:txStyles>
    <p:title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p:titleStyle>
    <p:body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slide" Target="slide16.xml"/><Relationship Id="rId1" Type="http://schemas.openxmlformats.org/officeDocument/2006/relationships/slideLayout" Target="../slideLayouts/slideLayout2.xml"/><Relationship Id="rId4" Type="http://schemas.openxmlformats.org/officeDocument/2006/relationships/hyperlink" Target="http://www.uaf.gob.cl/" TargetMode="External"/></Relationships>
</file>

<file path=ppt/slides/_rels/slide12.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 Target="slide1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drivas@minsegpres.cl" TargetMode="External"/><Relationship Id="rId2" Type="http://schemas.openxmlformats.org/officeDocument/2006/relationships/hyperlink" Target="mailto:pavila@minsegpres.cl" TargetMode="Externa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slide" Target="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 Target="slide22.xml"/><Relationship Id="rId7" Type="http://schemas.openxmlformats.org/officeDocument/2006/relationships/slide" Target="slide26.xml"/><Relationship Id="rId12" Type="http://schemas.openxmlformats.org/officeDocument/2006/relationships/slide" Target="slide33.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slide" Target="slide25.xml"/><Relationship Id="rId11" Type="http://schemas.openxmlformats.org/officeDocument/2006/relationships/slide" Target="slide32.xml"/><Relationship Id="rId5" Type="http://schemas.openxmlformats.org/officeDocument/2006/relationships/slide" Target="slide24.xml"/><Relationship Id="rId10" Type="http://schemas.openxmlformats.org/officeDocument/2006/relationships/slide" Target="slide31.xml"/><Relationship Id="rId4" Type="http://schemas.openxmlformats.org/officeDocument/2006/relationships/slide" Target="slide23.xml"/><Relationship Id="rId9" Type="http://schemas.openxmlformats.org/officeDocument/2006/relationships/slide" Target="slide29.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 Target="slide1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 Target="slide1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ctrTitle"/>
          </p:nvPr>
        </p:nvSpPr>
        <p:spPr bwMode="auto">
          <a:xfrm>
            <a:off x="323528" y="2130425"/>
            <a:ext cx="8134672" cy="2594719"/>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s-CL" sz="3200" dirty="0"/>
              <a:t>Sistema Preventivo contra </a:t>
            </a:r>
            <a:r>
              <a:rPr lang="es-CL" sz="3200" dirty="0" smtClean="0"/>
              <a:t/>
            </a:r>
            <a:br>
              <a:rPr lang="es-CL" sz="3200" dirty="0" smtClean="0"/>
            </a:br>
            <a:r>
              <a:rPr lang="es-CL" sz="3200" dirty="0" smtClean="0"/>
              <a:t>Lavado </a:t>
            </a:r>
            <a:r>
              <a:rPr lang="es-CL" sz="3200" dirty="0"/>
              <a:t>de Activos, </a:t>
            </a:r>
            <a:br>
              <a:rPr lang="es-CL" sz="3200" dirty="0"/>
            </a:br>
            <a:r>
              <a:rPr lang="es-CL" sz="3200" dirty="0" smtClean="0"/>
              <a:t>Financiamiento </a:t>
            </a:r>
            <a:r>
              <a:rPr lang="es-CL" sz="3200" dirty="0"/>
              <a:t>del Terrorismo y </a:t>
            </a:r>
            <a:r>
              <a:rPr lang="es-CL" sz="3200" dirty="0" smtClean="0"/>
              <a:t> </a:t>
            </a:r>
            <a:r>
              <a:rPr lang="es-CL" sz="3200" dirty="0"/>
              <a:t>Delitos Funcionarios</a:t>
            </a:r>
            <a:r>
              <a:rPr lang="es-CL" sz="3200" b="1" dirty="0"/>
              <a:t/>
            </a:r>
            <a:br>
              <a:rPr lang="es-CL" sz="3200" b="1" dirty="0"/>
            </a:br>
            <a:r>
              <a:rPr lang="es-CL" sz="3200" dirty="0"/>
              <a:t>ley </a:t>
            </a:r>
            <a:r>
              <a:rPr lang="es-CL" sz="3200" dirty="0" smtClean="0"/>
              <a:t>N°19.913 y 20.818</a:t>
            </a:r>
            <a:endParaRPr lang="es-ES" sz="3200" dirty="0">
              <a:sym typeface="Verdana Bold" charset="0"/>
            </a:endParaRPr>
          </a:p>
        </p:txBody>
      </p:sp>
      <p:sp>
        <p:nvSpPr>
          <p:cNvPr id="5" name="Subtitle 2"/>
          <p:cNvSpPr txBox="1">
            <a:spLocks/>
          </p:cNvSpPr>
          <p:nvPr/>
        </p:nvSpPr>
        <p:spPr bwMode="auto">
          <a:xfrm>
            <a:off x="1475656" y="5589240"/>
            <a:ext cx="6264696" cy="504056"/>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algn="ctr"/>
            <a:r>
              <a:rPr lang="es-CL" sz="1400" dirty="0" smtClean="0">
                <a:solidFill>
                  <a:schemeClr val="tx1">
                    <a:lumMod val="65000"/>
                    <a:lumOff val="35000"/>
                  </a:schemeClr>
                </a:solidFill>
                <a:latin typeface="gobCL"/>
                <a:ea typeface="ＭＳ Ｐゴシック" charset="-128"/>
                <a:cs typeface="gobCL"/>
              </a:rPr>
              <a:t>UCG - </a:t>
            </a:r>
            <a:r>
              <a:rPr lang="es-CL" sz="1400" dirty="0" smtClean="0">
                <a:solidFill>
                  <a:schemeClr val="tx1">
                    <a:lumMod val="65000"/>
                    <a:lumOff val="35000"/>
                  </a:schemeClr>
                </a:solidFill>
                <a:latin typeface="gobCL"/>
                <a:ea typeface="ＭＳ Ｐゴシック" charset="-128"/>
                <a:cs typeface="gobCL"/>
                <a:sym typeface="Verdana" pitchFamily="34" charset="0"/>
              </a:rPr>
              <a:t>Junio </a:t>
            </a:r>
            <a:r>
              <a:rPr lang="es-CL" sz="1400" dirty="0">
                <a:solidFill>
                  <a:schemeClr val="tx1">
                    <a:lumMod val="65000"/>
                    <a:lumOff val="35000"/>
                  </a:schemeClr>
                </a:solidFill>
                <a:latin typeface="gobCL"/>
                <a:ea typeface="ＭＳ Ｐゴシック" charset="-128"/>
                <a:cs typeface="gobCL"/>
                <a:sym typeface="Verdana" pitchFamily="34" charset="0"/>
              </a:rPr>
              <a:t>2018</a:t>
            </a:r>
          </a:p>
        </p:txBody>
      </p:sp>
      <p:sp>
        <p:nvSpPr>
          <p:cNvPr id="4" name="3 Marcador de pie de página"/>
          <p:cNvSpPr>
            <a:spLocks noGrp="1"/>
          </p:cNvSpPr>
          <p:nvPr>
            <p:ph type="ftr" sz="quarter" idx="10"/>
          </p:nvPr>
        </p:nvSpPr>
        <p:spPr>
          <a:xfrm>
            <a:off x="19050"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b="1" dirty="0" smtClean="0"/>
              <a:t>¿Por qué reportamos al Sistema Nacional de LA/FT/DF ?</a:t>
            </a:r>
            <a:endParaRPr lang="es-ES"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10</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1916832"/>
            <a:ext cx="8452048" cy="4630860"/>
          </a:xfrm>
          <a:noFill/>
        </p:spPr>
        <p:txBody>
          <a:bodyPr/>
          <a:lstStyle/>
          <a:p>
            <a:pPr algn="just"/>
            <a:r>
              <a:rPr lang="es-CL" sz="2500" dirty="0" smtClean="0">
                <a:latin typeface="Arial" panose="020B0604020202020204" pitchFamily="34" charset="0"/>
                <a:cs typeface="Arial" panose="020B0604020202020204" pitchFamily="34" charset="0"/>
              </a:rPr>
              <a:t>Ley N°19.913 Artículo </a:t>
            </a:r>
            <a:r>
              <a:rPr lang="es-CL" sz="2500" dirty="0">
                <a:latin typeface="Arial" panose="020B0604020202020204" pitchFamily="34" charset="0"/>
                <a:cs typeface="Arial" panose="020B0604020202020204" pitchFamily="34" charset="0"/>
              </a:rPr>
              <a:t>3º.- </a:t>
            </a:r>
            <a:r>
              <a:rPr lang="es-CL" sz="2500" dirty="0" smtClean="0">
                <a:latin typeface="Arial" panose="020B0604020202020204" pitchFamily="34" charset="0"/>
                <a:cs typeface="Arial" panose="020B0604020202020204" pitchFamily="34" charset="0"/>
              </a:rPr>
              <a:t>… </a:t>
            </a:r>
            <a:r>
              <a:rPr lang="es-CL" sz="2500" dirty="0">
                <a:latin typeface="Arial" panose="020B0604020202020204" pitchFamily="34" charset="0"/>
                <a:cs typeface="Arial" panose="020B0604020202020204" pitchFamily="34" charset="0"/>
              </a:rPr>
              <a:t> </a:t>
            </a:r>
            <a:r>
              <a:rPr lang="es-CL" sz="2800" dirty="0"/>
              <a:t>Las superintendencias y los demás </a:t>
            </a:r>
            <a:r>
              <a:rPr lang="es-CL" sz="2800" u="sng" dirty="0"/>
              <a:t>servicios y </a:t>
            </a:r>
            <a:r>
              <a:rPr lang="es-CL" sz="2800" u="sng" dirty="0" smtClean="0"/>
              <a:t>órganos públicos </a:t>
            </a:r>
            <a:r>
              <a:rPr lang="es-CL" sz="2800" dirty="0"/>
              <a:t>señalados en el inciso segundo del artículo </a:t>
            </a:r>
            <a:r>
              <a:rPr lang="es-CL" sz="2800" dirty="0" smtClean="0"/>
              <a:t>1º de </a:t>
            </a:r>
            <a:r>
              <a:rPr lang="es-CL" sz="2800" dirty="0"/>
              <a:t>la ley Nº 18.575, orgánica constitucional de </a:t>
            </a:r>
            <a:r>
              <a:rPr lang="es-CL" sz="2800" dirty="0" smtClean="0"/>
              <a:t>Bases Generales </a:t>
            </a:r>
            <a:r>
              <a:rPr lang="es-CL" sz="2800" dirty="0"/>
              <a:t>de la Administración del Estado, </a:t>
            </a:r>
            <a:r>
              <a:rPr lang="es-CL" sz="2800" u="sng" dirty="0" smtClean="0"/>
              <a:t>estarán obligados </a:t>
            </a:r>
            <a:r>
              <a:rPr lang="es-CL" sz="2800" u="sng" dirty="0"/>
              <a:t>a informar sobre operaciones sospechosas</a:t>
            </a:r>
            <a:r>
              <a:rPr lang="es-CL" sz="2800" dirty="0"/>
              <a:t> </a:t>
            </a:r>
            <a:r>
              <a:rPr lang="es-CL" sz="2800" dirty="0" smtClean="0"/>
              <a:t>que adviertan </a:t>
            </a:r>
            <a:r>
              <a:rPr lang="es-CL" sz="2800" dirty="0"/>
              <a:t>en el ejercicio de sus funciones. </a:t>
            </a:r>
            <a:endParaRPr lang="es-CL" sz="2500" u="sng"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59583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b="1" dirty="0" smtClean="0"/>
              <a:t>¿Cómo, qué y quién reporta al Sistema Nacional de LA/FT/DF ?</a:t>
            </a:r>
            <a:endParaRPr lang="es-ES"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11</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1295400"/>
            <a:ext cx="8452048" cy="5252292"/>
          </a:xfrm>
        </p:spPr>
        <p:txBody>
          <a:bodyPr/>
          <a:lstStyle/>
          <a:p>
            <a:pPr marL="0" indent="0" algn="just">
              <a:buNone/>
            </a:pPr>
            <a:r>
              <a:rPr lang="es-CL" sz="2800" dirty="0" smtClean="0"/>
              <a:t> A través del </a:t>
            </a:r>
            <a:r>
              <a:rPr lang="es-CL" sz="2800" b="1" i="1" dirty="0" smtClean="0"/>
              <a:t>REPORTE </a:t>
            </a:r>
            <a:r>
              <a:rPr lang="es-CL" sz="2800" b="1" i="1" dirty="0"/>
              <a:t>DE OPERACIÓN SOSPECHOSA </a:t>
            </a:r>
            <a:r>
              <a:rPr lang="es-CL" sz="2800" dirty="0"/>
              <a:t>(ROS</a:t>
            </a:r>
            <a:r>
              <a:rPr lang="es-CL" sz="2800" dirty="0" smtClean="0"/>
              <a:t>), que es </a:t>
            </a:r>
            <a:r>
              <a:rPr lang="es-CL" sz="2800" dirty="0"/>
              <a:t>el reporte que todo </a:t>
            </a:r>
            <a:r>
              <a:rPr lang="es-CL" sz="2800" b="1" i="1" dirty="0" smtClean="0">
                <a:hlinkClick r:id="rId2" action="ppaction://hlinksldjump"/>
              </a:rPr>
              <a:t>OFICIAL DE CUMPLIMIENTO </a:t>
            </a:r>
            <a:r>
              <a:rPr lang="es-CL" sz="2800" b="1" i="1" dirty="0" smtClean="0"/>
              <a:t>O FUNCIONARIO RESPONSABLE </a:t>
            </a:r>
            <a:r>
              <a:rPr lang="es-CL" sz="2800" dirty="0" smtClean="0"/>
              <a:t>de las personas </a:t>
            </a:r>
            <a:r>
              <a:rPr lang="es-CL" sz="2800" dirty="0"/>
              <a:t>naturales o jurídicas descritas en el artículo </a:t>
            </a:r>
            <a:r>
              <a:rPr lang="es-CL" sz="2800" dirty="0">
                <a:hlinkClick r:id="rId3" action="ppaction://hlinksldjump"/>
              </a:rPr>
              <a:t>3° de la Ley N° 19.913</a:t>
            </a:r>
            <a:r>
              <a:rPr lang="es-CL" sz="2800" dirty="0" smtClean="0"/>
              <a:t>, debe </a:t>
            </a:r>
            <a:r>
              <a:rPr lang="es-CL" sz="2800" dirty="0"/>
              <a:t>enviar a la Unidad de Análisis Financiero (UAF) cuando, en el ejercicio </a:t>
            </a:r>
            <a:r>
              <a:rPr lang="es-CL" sz="2800" dirty="0" smtClean="0"/>
              <a:t>de su </a:t>
            </a:r>
            <a:r>
              <a:rPr lang="es-CL" sz="2800" dirty="0"/>
              <a:t>actividad o de sus funciones, detecte una operación sospechosa de </a:t>
            </a:r>
            <a:r>
              <a:rPr lang="es-CL" sz="2800" dirty="0" smtClean="0"/>
              <a:t>lavado de </a:t>
            </a:r>
            <a:r>
              <a:rPr lang="es-CL" sz="2800" dirty="0"/>
              <a:t>activos o financiamiento del terrorismo, que </a:t>
            </a:r>
            <a:r>
              <a:rPr lang="es-CL" sz="2800" dirty="0" smtClean="0"/>
              <a:t>corresponda </a:t>
            </a:r>
            <a:r>
              <a:rPr lang="es-CL" sz="2800" dirty="0"/>
              <a:t>ser informada </a:t>
            </a:r>
            <a:r>
              <a:rPr lang="es-CL" sz="2800" dirty="0" smtClean="0"/>
              <a:t>a este </a:t>
            </a:r>
            <a:r>
              <a:rPr lang="es-CL" sz="2800" dirty="0"/>
              <a:t>servicio</a:t>
            </a:r>
            <a:r>
              <a:rPr lang="es-CL" sz="2800" dirty="0" smtClean="0"/>
              <a:t>. </a:t>
            </a:r>
            <a:r>
              <a:rPr lang="es-CL" sz="2800" dirty="0"/>
              <a:t>En </a:t>
            </a:r>
            <a:r>
              <a:rPr lang="es-CL" sz="2800" dirty="0">
                <a:hlinkClick r:id="rId4"/>
              </a:rPr>
              <a:t>http://</a:t>
            </a:r>
            <a:r>
              <a:rPr lang="es-CL" sz="2800" dirty="0" smtClean="0">
                <a:hlinkClick r:id="rId4"/>
              </a:rPr>
              <a:t>www.uaf.gob.cl/</a:t>
            </a:r>
            <a:r>
              <a:rPr lang="es-CL" sz="2800" dirty="0" smtClean="0"/>
              <a:t> .</a:t>
            </a:r>
          </a:p>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65370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b="1" dirty="0" smtClean="0"/>
              <a:t>¿Cuál </a:t>
            </a:r>
            <a:r>
              <a:rPr lang="es-CL" b="1" dirty="0"/>
              <a:t>es mi responsabilidad como funcionario público</a:t>
            </a:r>
            <a:r>
              <a:rPr lang="es-CL" b="1" dirty="0" smtClean="0"/>
              <a:t>?</a:t>
            </a:r>
            <a:endParaRPr lang="es-ES"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12</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1295400"/>
            <a:ext cx="8452048" cy="5252292"/>
          </a:xfrm>
        </p:spPr>
        <p:txBody>
          <a:bodyPr/>
          <a:lstStyle/>
          <a:p>
            <a:pPr algn="just">
              <a:buFont typeface="Arial" charset="0"/>
              <a:buChar char="•"/>
            </a:pPr>
            <a:r>
              <a:rPr lang="es-CL" sz="2800" dirty="0" smtClean="0"/>
              <a:t> Informar </a:t>
            </a:r>
            <a:r>
              <a:rPr lang="es-CL" sz="2800" dirty="0"/>
              <a:t>oportunamente al Funcionario Responsable, por los canales </a:t>
            </a:r>
            <a:r>
              <a:rPr lang="es-CL" sz="2800" dirty="0" smtClean="0"/>
              <a:t>correspondientes </a:t>
            </a:r>
            <a:r>
              <a:rPr lang="es-CL" sz="2800" u="sng" dirty="0" smtClean="0"/>
              <a:t>mediante carta anónima, correo electrónico o entrevista</a:t>
            </a:r>
            <a:r>
              <a:rPr lang="es-CL" sz="2800" dirty="0" smtClean="0"/>
              <a:t>, </a:t>
            </a:r>
            <a:r>
              <a:rPr lang="es-CL" sz="2800" dirty="0"/>
              <a:t>la ocurrencia de cualquier situación </a:t>
            </a:r>
            <a:r>
              <a:rPr lang="es-CL" sz="2800" dirty="0" smtClean="0"/>
              <a:t>sospechosa </a:t>
            </a:r>
            <a:r>
              <a:rPr lang="es-CL" sz="2800" dirty="0"/>
              <a:t>susceptible de ser reportada como un ROS a la </a:t>
            </a:r>
            <a:r>
              <a:rPr lang="es-CL" sz="2800" dirty="0" smtClean="0"/>
              <a:t>UAF.</a:t>
            </a:r>
            <a:endParaRPr lang="es-CL" sz="2800" dirty="0"/>
          </a:p>
          <a:p>
            <a:pPr algn="just">
              <a:buFont typeface="Arial" charset="0"/>
              <a:buChar char="•"/>
            </a:pPr>
            <a:r>
              <a:rPr lang="es-CL" sz="2800" dirty="0" smtClean="0"/>
              <a:t>Conocer y cumplir lo dispuesto en el Sistema de Prevención de LA/FT/DF, aprobado por el Jefe de Servicio. (</a:t>
            </a:r>
            <a:r>
              <a:rPr lang="es-CL" sz="2800" dirty="0" err="1"/>
              <a:t>Rex</a:t>
            </a:r>
            <a:r>
              <a:rPr lang="es-CL" sz="2800" dirty="0"/>
              <a:t> N°1161 de 2017)</a:t>
            </a:r>
          </a:p>
          <a:p>
            <a:pPr algn="just">
              <a:buFont typeface="Arial" charset="0"/>
              <a:buChar char="•"/>
            </a:pPr>
            <a:r>
              <a:rPr lang="es-CL" sz="2800" dirty="0" smtClean="0"/>
              <a:t>Velar y </a:t>
            </a:r>
            <a:r>
              <a:rPr lang="es-CL" sz="2800" dirty="0" smtClean="0">
                <a:hlinkClick r:id="rId2" action="ppaction://hlinksldjump"/>
              </a:rPr>
              <a:t>resguardar la confidencialidad </a:t>
            </a:r>
            <a:r>
              <a:rPr lang="es-CL" sz="2800" dirty="0" smtClean="0"/>
              <a:t>de la información derivada del funcionamiento del Sistema </a:t>
            </a:r>
            <a:r>
              <a:rPr lang="es-CL" sz="2800" dirty="0"/>
              <a:t>de Prevención de </a:t>
            </a:r>
            <a:r>
              <a:rPr lang="es-CL" sz="2800" dirty="0" smtClean="0"/>
              <a:t>LA/FT/DF</a:t>
            </a:r>
          </a:p>
          <a:p>
            <a:pPr marL="0" indent="0" algn="just">
              <a:buNone/>
            </a:pPr>
            <a:r>
              <a:rPr lang="es-CL" sz="2800" dirty="0" smtClean="0"/>
              <a:t>.</a:t>
            </a:r>
          </a:p>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79978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b="1" dirty="0" smtClean="0"/>
              <a:t>¿Cómo, qué y quién reportamos al Sistema Nacional de LA/FT/DF ?</a:t>
            </a:r>
            <a:endParaRPr lang="es-ES"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13</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1340768"/>
            <a:ext cx="8452048" cy="5206924"/>
          </a:xfrm>
        </p:spPr>
        <p:txBody>
          <a:bodyPr/>
          <a:lstStyle/>
          <a:p>
            <a:pPr marL="0" indent="0" algn="just">
              <a:buNone/>
            </a:pPr>
            <a:r>
              <a:rPr lang="es-CL" sz="3000" dirty="0" smtClean="0"/>
              <a:t>Contenido ROS:</a:t>
            </a:r>
          </a:p>
          <a:p>
            <a:pPr marL="514350" indent="-514350" algn="just">
              <a:buAutoNum type="arabicPeriod"/>
            </a:pPr>
            <a:r>
              <a:rPr lang="es-CL" sz="3000" dirty="0" smtClean="0"/>
              <a:t>Individualización de la persona o entidad reportada</a:t>
            </a:r>
          </a:p>
          <a:p>
            <a:pPr marL="514350" indent="-514350" algn="just">
              <a:buAutoNum type="arabicPeriod"/>
            </a:pPr>
            <a:r>
              <a:rPr lang="es-CL" sz="3000" dirty="0" smtClean="0"/>
              <a:t>Dirección del reportado</a:t>
            </a:r>
          </a:p>
          <a:p>
            <a:pPr marL="514350" indent="-514350" algn="just">
              <a:buAutoNum type="arabicPeriod"/>
            </a:pPr>
            <a:r>
              <a:rPr lang="es-CL" sz="3000" dirty="0" smtClean="0"/>
              <a:t>Actividades del reportado (precisar actividad económica)</a:t>
            </a:r>
          </a:p>
          <a:p>
            <a:pPr marL="514350" indent="-514350" algn="just">
              <a:buAutoNum type="arabicPeriod"/>
            </a:pPr>
            <a:r>
              <a:rPr lang="es-CL" sz="3000" dirty="0" smtClean="0"/>
              <a:t>Personas o entidades vinculadas</a:t>
            </a:r>
          </a:p>
          <a:p>
            <a:pPr marL="514350" indent="-514350" algn="just">
              <a:buAutoNum type="arabicPeriod"/>
            </a:pPr>
            <a:r>
              <a:rPr lang="es-CL" sz="3000" dirty="0" smtClean="0"/>
              <a:t>Descripción del reporte</a:t>
            </a:r>
          </a:p>
          <a:p>
            <a:pPr marL="514350" indent="-514350" algn="just">
              <a:buAutoNum type="arabicPeriod"/>
            </a:pPr>
            <a:r>
              <a:rPr lang="es-CL" sz="3000" dirty="0" smtClean="0"/>
              <a:t>Señales de alerta (</a:t>
            </a:r>
            <a:r>
              <a:rPr lang="es-CL" sz="3000" dirty="0" smtClean="0">
                <a:hlinkClick r:id="rId2" action="ppaction://hlinksldjump"/>
              </a:rPr>
              <a:t>Documento Técnico N°70 versión 0.2 CAIGG</a:t>
            </a:r>
            <a:r>
              <a:rPr lang="es-CL" sz="3000" dirty="0" smtClean="0"/>
              <a:t>)</a:t>
            </a:r>
          </a:p>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03477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152400"/>
            <a:ext cx="7777361" cy="540296"/>
          </a:xfrm>
        </p:spPr>
        <p:txBody>
          <a:bodyPr/>
          <a:lstStyle/>
          <a:p>
            <a:r>
              <a:rPr lang="es-CL" b="1" dirty="0" smtClean="0"/>
              <a:t>Hitos del proceso</a:t>
            </a:r>
            <a:endParaRPr lang="es-ES"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14</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sp>
        <p:nvSpPr>
          <p:cNvPr id="4" name="3 Flecha derecha"/>
          <p:cNvSpPr/>
          <p:nvPr/>
        </p:nvSpPr>
        <p:spPr>
          <a:xfrm>
            <a:off x="539552" y="1700808"/>
            <a:ext cx="7992888" cy="576064"/>
          </a:xfrm>
          <a:prstGeom prst="rightArrow">
            <a:avLst/>
          </a:prstGeom>
          <a:solidFill>
            <a:schemeClr val="accent3">
              <a:lumMod val="60000"/>
              <a:lumOff val="40000"/>
              <a:alpha val="60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b="1" dirty="0" smtClean="0">
                <a:solidFill>
                  <a:schemeClr val="tx1"/>
                </a:solidFill>
              </a:rPr>
              <a:t>Estrategia Nacional </a:t>
            </a:r>
            <a:endParaRPr lang="es-CL" b="1" dirty="0">
              <a:solidFill>
                <a:schemeClr val="tx1"/>
              </a:solidFill>
            </a:endParaRPr>
          </a:p>
        </p:txBody>
      </p:sp>
      <p:cxnSp>
        <p:nvCxnSpPr>
          <p:cNvPr id="8" name="7 Conector recto de flecha"/>
          <p:cNvCxnSpPr/>
          <p:nvPr/>
        </p:nvCxnSpPr>
        <p:spPr>
          <a:xfrm>
            <a:off x="1115616" y="2132856"/>
            <a:ext cx="0" cy="1080120"/>
          </a:xfrm>
          <a:prstGeom prst="straightConnector1">
            <a:avLst/>
          </a:prstGeom>
          <a:ln>
            <a:solidFill>
              <a:schemeClr val="accent3">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 name="9 Conector recto de flecha"/>
          <p:cNvCxnSpPr/>
          <p:nvPr/>
        </p:nvCxnSpPr>
        <p:spPr>
          <a:xfrm>
            <a:off x="3275856" y="2152210"/>
            <a:ext cx="0" cy="10801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11 Conector recto de flecha"/>
          <p:cNvCxnSpPr/>
          <p:nvPr/>
        </p:nvCxnSpPr>
        <p:spPr>
          <a:xfrm>
            <a:off x="5508104" y="2132856"/>
            <a:ext cx="0" cy="10801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13 Conector recto de flecha"/>
          <p:cNvCxnSpPr/>
          <p:nvPr/>
        </p:nvCxnSpPr>
        <p:spPr>
          <a:xfrm>
            <a:off x="7560332" y="2132856"/>
            <a:ext cx="0" cy="10801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 name="8 Rectángulo redondeado">
            <a:hlinkClick r:id="rId2" action="ppaction://hlinksldjump"/>
          </p:cNvPr>
          <p:cNvSpPr/>
          <p:nvPr/>
        </p:nvSpPr>
        <p:spPr>
          <a:xfrm>
            <a:off x="6876256" y="3319977"/>
            <a:ext cx="1368152" cy="1278647"/>
          </a:xfrm>
          <a:prstGeom prst="roundRect">
            <a:avLst/>
          </a:prstGeom>
          <a:solidFill>
            <a:schemeClr val="accent3">
              <a:lumMod val="60000"/>
              <a:lumOff val="40000"/>
              <a:alpha val="6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s-CL" sz="1300" dirty="0">
                <a:solidFill>
                  <a:srgbClr val="0000FF"/>
                </a:solidFill>
              </a:rPr>
              <a:t>I</a:t>
            </a:r>
            <a:r>
              <a:rPr lang="es-CL" sz="1300" dirty="0" smtClean="0">
                <a:solidFill>
                  <a:srgbClr val="0000FF"/>
                </a:solidFill>
              </a:rPr>
              <a:t>mplementación </a:t>
            </a:r>
            <a:r>
              <a:rPr lang="es-CL" sz="1300" dirty="0">
                <a:solidFill>
                  <a:srgbClr val="0000FF"/>
                </a:solidFill>
              </a:rPr>
              <a:t>Manual de Prevención del Sistema </a:t>
            </a:r>
            <a:r>
              <a:rPr lang="es-CL" sz="1300" dirty="0" smtClean="0">
                <a:solidFill>
                  <a:srgbClr val="0000FF"/>
                </a:solidFill>
              </a:rPr>
              <a:t>LA/FT/DF</a:t>
            </a:r>
          </a:p>
        </p:txBody>
      </p:sp>
      <p:sp>
        <p:nvSpPr>
          <p:cNvPr id="15" name="14 Rectángulo redondeado"/>
          <p:cNvSpPr/>
          <p:nvPr/>
        </p:nvSpPr>
        <p:spPr>
          <a:xfrm>
            <a:off x="4770022" y="3340942"/>
            <a:ext cx="1476164" cy="1278647"/>
          </a:xfrm>
          <a:prstGeom prst="roundRect">
            <a:avLst/>
          </a:prstGeom>
          <a:solidFill>
            <a:schemeClr val="accent3">
              <a:lumMod val="60000"/>
              <a:lumOff val="40000"/>
              <a:alpha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s-CL" sz="1300" dirty="0">
                <a:solidFill>
                  <a:schemeClr val="tx1"/>
                </a:solidFill>
              </a:rPr>
              <a:t>Hito 5 Elaborar y aprobar Manual Prevención del Sistema </a:t>
            </a:r>
            <a:r>
              <a:rPr lang="es-CL" sz="1300" dirty="0" smtClean="0">
                <a:solidFill>
                  <a:schemeClr val="tx1"/>
                </a:solidFill>
              </a:rPr>
              <a:t>LA/FT/DF</a:t>
            </a:r>
          </a:p>
          <a:p>
            <a:pPr algn="ctr"/>
            <a:r>
              <a:rPr lang="es-CL" sz="1300" b="1" dirty="0" err="1">
                <a:solidFill>
                  <a:srgbClr val="E10202"/>
                </a:solidFill>
              </a:rPr>
              <a:t>Rex</a:t>
            </a:r>
            <a:r>
              <a:rPr lang="es-CL" sz="1300" b="1" dirty="0">
                <a:solidFill>
                  <a:srgbClr val="E10202"/>
                </a:solidFill>
              </a:rPr>
              <a:t> N°1161 de </a:t>
            </a:r>
            <a:r>
              <a:rPr lang="es-CL" sz="1300" b="1" dirty="0" smtClean="0">
                <a:solidFill>
                  <a:srgbClr val="E10202"/>
                </a:solidFill>
              </a:rPr>
              <a:t>2017</a:t>
            </a:r>
            <a:endParaRPr lang="es-CL" sz="1300" b="1" dirty="0">
              <a:solidFill>
                <a:srgbClr val="E10202"/>
              </a:solidFill>
            </a:endParaRPr>
          </a:p>
        </p:txBody>
      </p:sp>
      <p:sp>
        <p:nvSpPr>
          <p:cNvPr id="16" name="15 Rectángulo redondeado"/>
          <p:cNvSpPr/>
          <p:nvPr/>
        </p:nvSpPr>
        <p:spPr>
          <a:xfrm>
            <a:off x="2591780" y="3319978"/>
            <a:ext cx="1368152" cy="1080120"/>
          </a:xfrm>
          <a:prstGeom prst="roundRect">
            <a:avLst/>
          </a:prstGeom>
          <a:solidFill>
            <a:schemeClr val="accent3">
              <a:lumMod val="60000"/>
              <a:lumOff val="40000"/>
              <a:alpha val="60000"/>
            </a:schemeClr>
          </a:solidFill>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s-CL" sz="1500" dirty="0" smtClean="0">
                <a:solidFill>
                  <a:schemeClr val="tx1"/>
                </a:solidFill>
              </a:rPr>
              <a:t>Hito 3 Difusión autoridad Sistema Prevención LA/FT/DF</a:t>
            </a:r>
            <a:endParaRPr lang="es-CL" sz="1500" dirty="0">
              <a:solidFill>
                <a:schemeClr val="tx1"/>
              </a:solidFill>
            </a:endParaRPr>
          </a:p>
        </p:txBody>
      </p:sp>
      <p:sp>
        <p:nvSpPr>
          <p:cNvPr id="17" name="16 Rectángulo redondeado"/>
          <p:cNvSpPr/>
          <p:nvPr/>
        </p:nvSpPr>
        <p:spPr>
          <a:xfrm>
            <a:off x="359532" y="4797152"/>
            <a:ext cx="1512167" cy="1080120"/>
          </a:xfrm>
          <a:prstGeom prst="roundRect">
            <a:avLst/>
          </a:prstGeom>
          <a:solidFill>
            <a:schemeClr val="accent3">
              <a:lumMod val="60000"/>
              <a:lumOff val="40000"/>
              <a:alpha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s-CL" sz="1500" dirty="0">
                <a:solidFill>
                  <a:schemeClr val="tx1"/>
                </a:solidFill>
              </a:rPr>
              <a:t>Hito 2 Establece Sistema Preventivo LA/FT/DF</a:t>
            </a:r>
          </a:p>
        </p:txBody>
      </p:sp>
      <p:sp>
        <p:nvSpPr>
          <p:cNvPr id="18" name="17 Rectángulo redondeado"/>
          <p:cNvSpPr/>
          <p:nvPr/>
        </p:nvSpPr>
        <p:spPr>
          <a:xfrm>
            <a:off x="359532" y="3319978"/>
            <a:ext cx="1512168" cy="1080120"/>
          </a:xfrm>
          <a:prstGeom prst="roundRect">
            <a:avLst/>
          </a:prstGeom>
          <a:solidFill>
            <a:schemeClr val="accent3">
              <a:lumMod val="60000"/>
              <a:lumOff val="40000"/>
              <a:alpha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s-CL" sz="1300" dirty="0">
                <a:solidFill>
                  <a:schemeClr val="tx1"/>
                </a:solidFill>
              </a:rPr>
              <a:t>Hito 1 </a:t>
            </a:r>
          </a:p>
          <a:p>
            <a:pPr algn="ctr"/>
            <a:r>
              <a:rPr lang="es-CL" sz="1300" dirty="0">
                <a:solidFill>
                  <a:schemeClr val="tx1"/>
                </a:solidFill>
              </a:rPr>
              <a:t>Designar Oficial de cumplimiento </a:t>
            </a:r>
            <a:r>
              <a:rPr lang="es-CL" sz="1300" dirty="0" smtClean="0">
                <a:solidFill>
                  <a:schemeClr val="tx1"/>
                </a:solidFill>
              </a:rPr>
              <a:t>LA/FT/DF</a:t>
            </a:r>
          </a:p>
          <a:p>
            <a:pPr algn="ctr"/>
            <a:r>
              <a:rPr lang="es-CL" sz="1300" b="1" dirty="0" err="1" smtClean="0">
                <a:solidFill>
                  <a:srgbClr val="E10202"/>
                </a:solidFill>
              </a:rPr>
              <a:t>Rex</a:t>
            </a:r>
            <a:r>
              <a:rPr lang="es-CL" sz="1300" b="1" dirty="0" smtClean="0">
                <a:solidFill>
                  <a:srgbClr val="E10202"/>
                </a:solidFill>
              </a:rPr>
              <a:t> N°3087 de 2015</a:t>
            </a:r>
            <a:endParaRPr lang="es-CL" sz="1300" b="1" dirty="0">
              <a:solidFill>
                <a:srgbClr val="E10202"/>
              </a:solidFill>
            </a:endParaRPr>
          </a:p>
        </p:txBody>
      </p:sp>
      <p:sp>
        <p:nvSpPr>
          <p:cNvPr id="19" name="18 Rectángulo redondeado"/>
          <p:cNvSpPr/>
          <p:nvPr/>
        </p:nvSpPr>
        <p:spPr>
          <a:xfrm>
            <a:off x="2591780" y="4797152"/>
            <a:ext cx="1368152" cy="1080120"/>
          </a:xfrm>
          <a:prstGeom prst="roundRect">
            <a:avLst/>
          </a:prstGeom>
          <a:solidFill>
            <a:schemeClr val="accent3">
              <a:lumMod val="60000"/>
              <a:lumOff val="40000"/>
              <a:alpha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s-CL" sz="1500" dirty="0">
                <a:solidFill>
                  <a:schemeClr val="tx1"/>
                </a:solidFill>
              </a:rPr>
              <a:t>Hito 4: Actualizar matriz de riesgos institucional</a:t>
            </a:r>
          </a:p>
        </p:txBody>
      </p:sp>
      <p:sp>
        <p:nvSpPr>
          <p:cNvPr id="20" name="19 Rectángulo redondeado"/>
          <p:cNvSpPr/>
          <p:nvPr/>
        </p:nvSpPr>
        <p:spPr>
          <a:xfrm>
            <a:off x="683568" y="1519047"/>
            <a:ext cx="648072" cy="216024"/>
          </a:xfrm>
          <a:prstGeom prst="roundRect">
            <a:avLst/>
          </a:prstGeom>
          <a:solidFill>
            <a:schemeClr val="accent2"/>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1600" b="1" dirty="0" smtClean="0">
                <a:solidFill>
                  <a:schemeClr val="bg1"/>
                </a:solidFill>
              </a:rPr>
              <a:t>2015</a:t>
            </a:r>
            <a:endParaRPr lang="es-CL" b="1" dirty="0">
              <a:solidFill>
                <a:schemeClr val="bg1"/>
              </a:solidFill>
            </a:endParaRPr>
          </a:p>
        </p:txBody>
      </p:sp>
      <p:sp>
        <p:nvSpPr>
          <p:cNvPr id="21" name="20 Rectángulo redondeado"/>
          <p:cNvSpPr/>
          <p:nvPr/>
        </p:nvSpPr>
        <p:spPr>
          <a:xfrm>
            <a:off x="2951820" y="1484784"/>
            <a:ext cx="648072" cy="216024"/>
          </a:xfrm>
          <a:prstGeom prst="roundRect">
            <a:avLst/>
          </a:prstGeom>
          <a:solidFill>
            <a:schemeClr val="accent2"/>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1600" b="1" dirty="0" smtClean="0">
                <a:solidFill>
                  <a:schemeClr val="bg1"/>
                </a:solidFill>
              </a:rPr>
              <a:t>2016</a:t>
            </a:r>
            <a:endParaRPr lang="es-CL" b="1" dirty="0">
              <a:solidFill>
                <a:schemeClr val="bg1"/>
              </a:solidFill>
            </a:endParaRPr>
          </a:p>
        </p:txBody>
      </p:sp>
      <p:sp>
        <p:nvSpPr>
          <p:cNvPr id="22" name="21 Rectángulo redondeado"/>
          <p:cNvSpPr/>
          <p:nvPr/>
        </p:nvSpPr>
        <p:spPr>
          <a:xfrm>
            <a:off x="5184068" y="1484784"/>
            <a:ext cx="648072" cy="216024"/>
          </a:xfrm>
          <a:prstGeom prst="roundRect">
            <a:avLst/>
          </a:prstGeom>
          <a:solidFill>
            <a:schemeClr val="accent2"/>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1600" b="1" dirty="0" smtClean="0">
                <a:solidFill>
                  <a:schemeClr val="bg1"/>
                </a:solidFill>
              </a:rPr>
              <a:t>2017</a:t>
            </a:r>
            <a:endParaRPr lang="es-CL" b="1" dirty="0">
              <a:solidFill>
                <a:schemeClr val="bg1"/>
              </a:solidFill>
            </a:endParaRPr>
          </a:p>
        </p:txBody>
      </p:sp>
      <p:sp>
        <p:nvSpPr>
          <p:cNvPr id="23" name="22 Rectángulo redondeado"/>
          <p:cNvSpPr/>
          <p:nvPr/>
        </p:nvSpPr>
        <p:spPr>
          <a:xfrm>
            <a:off x="7128284" y="1303893"/>
            <a:ext cx="864096" cy="431178"/>
          </a:xfrm>
          <a:prstGeom prst="roundRect">
            <a:avLst/>
          </a:prstGeom>
          <a:no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CL" sz="2000" b="1" dirty="0" smtClean="0">
                <a:solidFill>
                  <a:srgbClr val="E10202"/>
                </a:solidFill>
              </a:rPr>
              <a:t>2018</a:t>
            </a:r>
            <a:endParaRPr lang="es-CL" sz="2400" b="1" dirty="0">
              <a:solidFill>
                <a:srgbClr val="E10202"/>
              </a:solidFill>
            </a:endParaRPr>
          </a:p>
        </p:txBody>
      </p:sp>
      <p:cxnSp>
        <p:nvCxnSpPr>
          <p:cNvPr id="24" name="23 Conector recto de flecha"/>
          <p:cNvCxnSpPr>
            <a:stCxn id="18" idx="2"/>
            <a:endCxn id="17" idx="0"/>
          </p:cNvCxnSpPr>
          <p:nvPr/>
        </p:nvCxnSpPr>
        <p:spPr>
          <a:xfrm>
            <a:off x="1115616" y="4400098"/>
            <a:ext cx="0" cy="3970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26 Conector recto de flecha"/>
          <p:cNvCxnSpPr/>
          <p:nvPr/>
        </p:nvCxnSpPr>
        <p:spPr>
          <a:xfrm>
            <a:off x="3275856" y="4400098"/>
            <a:ext cx="0" cy="3970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69237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5727" y="2564904"/>
            <a:ext cx="8164513" cy="1143000"/>
          </a:xfrm>
        </p:spPr>
        <p:txBody>
          <a:bodyPr/>
          <a:lstStyle/>
          <a:p>
            <a:pPr algn="ctr"/>
            <a:r>
              <a:rPr lang="es-CL" dirty="0" smtClean="0"/>
              <a:t>FIN </a:t>
            </a:r>
            <a:endParaRPr lang="es-CL" dirty="0"/>
          </a:p>
        </p:txBody>
      </p:sp>
      <p:sp>
        <p:nvSpPr>
          <p:cNvPr id="3" name="2 Marcador de número de diapositiva"/>
          <p:cNvSpPr>
            <a:spLocks noGrp="1"/>
          </p:cNvSpPr>
          <p:nvPr>
            <p:ph type="sldNum" sz="quarter" idx="11"/>
          </p:nvPr>
        </p:nvSpPr>
        <p:spPr/>
        <p:txBody>
          <a:bodyPr/>
          <a:lstStyle/>
          <a:p>
            <a:fld id="{BFC65055-94C8-4C71-B69A-9EFA324701F1}" type="slidenum">
              <a:rPr lang="en-US" smtClean="0"/>
              <a:pPr/>
              <a:t>15</a:t>
            </a:fld>
            <a:endParaRPr lang="en-US"/>
          </a:p>
        </p:txBody>
      </p:sp>
      <p:sp>
        <p:nvSpPr>
          <p:cNvPr id="9" name="3 Marcador de pie de página"/>
          <p:cNvSpPr>
            <a:spLocks noGrp="1"/>
          </p:cNvSpPr>
          <p:nvPr>
            <p:ph type="ftr" sz="quarter" idx="10"/>
          </p:nvPr>
        </p:nvSpPr>
        <p:spPr>
          <a:xfrm>
            <a:off x="19050" y="6597352"/>
            <a:ext cx="4408934" cy="193675"/>
          </a:xfrm>
        </p:spPr>
        <p:txBody>
          <a:bodyPr/>
          <a:lstStyle/>
          <a:p>
            <a:pPr>
              <a:defRPr/>
            </a:pPr>
            <a:r>
              <a:rPr lang="es-CL" dirty="0" smtClean="0"/>
              <a:t>Gobierno de Chile | Ministerio Secretaría General de la Presidencia</a:t>
            </a:r>
            <a:endParaRPr lang="es-ES" dirty="0"/>
          </a:p>
        </p:txBody>
      </p:sp>
    </p:spTree>
    <p:extLst>
      <p:ext uri="{BB962C8B-B14F-4D97-AF65-F5344CB8AC3E}">
        <p14:creationId xmlns:p14="http://schemas.microsoft.com/office/powerpoint/2010/main" val="12942256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152400"/>
            <a:ext cx="7705353" cy="1143000"/>
          </a:xfrm>
        </p:spPr>
        <p:txBody>
          <a:bodyPr/>
          <a:lstStyle/>
          <a:p>
            <a:r>
              <a:rPr lang="es-CL" b="1" dirty="0" smtClean="0"/>
              <a:t>En </a:t>
            </a:r>
            <a:r>
              <a:rPr lang="es-CL" b="1" dirty="0" err="1" smtClean="0"/>
              <a:t>segpres</a:t>
            </a:r>
            <a:endParaRPr lang="es-ES"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16</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755576" y="980728"/>
            <a:ext cx="7848872" cy="5566964"/>
          </a:xfrm>
        </p:spPr>
        <p:txBody>
          <a:bodyPr/>
          <a:lstStyle/>
          <a:p>
            <a:pPr marL="0" indent="0" algn="just">
              <a:buNone/>
            </a:pPr>
            <a:r>
              <a:rPr lang="es-CL" sz="2800" dirty="0" smtClean="0"/>
              <a:t>Resolución Exenta N°3087 del 15.07.2015</a:t>
            </a:r>
          </a:p>
          <a:p>
            <a:pPr marL="0" indent="0" algn="just">
              <a:buNone/>
            </a:pPr>
            <a:r>
              <a:rPr lang="es-CL" sz="2500" dirty="0" smtClean="0">
                <a:latin typeface="Arial" panose="020B0604020202020204" pitchFamily="34" charset="0"/>
                <a:cs typeface="Arial" panose="020B0604020202020204" pitchFamily="34" charset="0"/>
              </a:rPr>
              <a:t>Oficial de cumplimiento:</a:t>
            </a:r>
          </a:p>
          <a:p>
            <a:pPr marL="0" indent="0" algn="just">
              <a:buNone/>
            </a:pPr>
            <a:r>
              <a:rPr lang="es-CL" sz="2500" dirty="0" smtClean="0">
                <a:latin typeface="Arial" panose="020B0604020202020204" pitchFamily="34" charset="0"/>
                <a:cs typeface="Arial" panose="020B0604020202020204" pitchFamily="34" charset="0"/>
              </a:rPr>
              <a:t>Titular: Pamela Avila Rubio</a:t>
            </a:r>
          </a:p>
          <a:p>
            <a:pPr marL="0" indent="0" algn="just">
              <a:buNone/>
            </a:pPr>
            <a:r>
              <a:rPr lang="es-CL" sz="2500" dirty="0" smtClean="0">
                <a:latin typeface="Arial" panose="020B0604020202020204" pitchFamily="34" charset="0"/>
                <a:cs typeface="Arial" panose="020B0604020202020204" pitchFamily="34" charset="0"/>
                <a:hlinkClick r:id="rId2"/>
              </a:rPr>
              <a:t>pavila@minsegpres.cl</a:t>
            </a:r>
            <a:endParaRPr lang="es-CL" sz="2500" dirty="0" smtClean="0">
              <a:latin typeface="Arial" panose="020B0604020202020204" pitchFamily="34" charset="0"/>
              <a:cs typeface="Arial" panose="020B0604020202020204" pitchFamily="34" charset="0"/>
            </a:endParaRPr>
          </a:p>
          <a:p>
            <a:pPr marL="0" indent="0" algn="just">
              <a:buNone/>
            </a:pPr>
            <a:r>
              <a:rPr lang="es-CL" sz="2500" dirty="0" smtClean="0">
                <a:latin typeface="Arial" panose="020B0604020202020204" pitchFamily="34" charset="0"/>
                <a:cs typeface="Arial" panose="020B0604020202020204" pitchFamily="34" charset="0"/>
              </a:rPr>
              <a:t>EMB, piso 9, oficina 927</a:t>
            </a:r>
          </a:p>
          <a:p>
            <a:pPr marL="0" indent="0" algn="just">
              <a:buNone/>
            </a:pPr>
            <a:r>
              <a:rPr lang="es-CL" sz="2500" dirty="0" smtClean="0">
                <a:latin typeface="Arial" panose="020B0604020202020204" pitchFamily="34" charset="0"/>
                <a:cs typeface="Arial" panose="020B0604020202020204" pitchFamily="34" charset="0"/>
              </a:rPr>
              <a:t>Fono: 22 219 8402</a:t>
            </a:r>
          </a:p>
          <a:p>
            <a:pPr marL="0" indent="0" algn="just">
              <a:buNone/>
            </a:pPr>
            <a:endParaRPr lang="es-CL" sz="2500" dirty="0">
              <a:latin typeface="Arial" panose="020B0604020202020204" pitchFamily="34" charset="0"/>
              <a:cs typeface="Arial" panose="020B0604020202020204" pitchFamily="34" charset="0"/>
            </a:endParaRPr>
          </a:p>
          <a:p>
            <a:pPr marL="0" indent="0" algn="just">
              <a:buNone/>
            </a:pPr>
            <a:r>
              <a:rPr lang="es-CL" sz="2500" dirty="0" smtClean="0">
                <a:latin typeface="Arial" panose="020B0604020202020204" pitchFamily="34" charset="0"/>
                <a:cs typeface="Arial" panose="020B0604020202020204" pitchFamily="34" charset="0"/>
              </a:rPr>
              <a:t>Suplente: Denysse Rivas Cabrera</a:t>
            </a:r>
          </a:p>
          <a:p>
            <a:pPr marL="0" indent="0" algn="just">
              <a:buNone/>
            </a:pPr>
            <a:r>
              <a:rPr lang="es-CL" sz="2500" dirty="0" smtClean="0">
                <a:latin typeface="Arial" panose="020B0604020202020204" pitchFamily="34" charset="0"/>
                <a:cs typeface="Arial" panose="020B0604020202020204" pitchFamily="34" charset="0"/>
                <a:hlinkClick r:id="rId3"/>
              </a:rPr>
              <a:t>drivas@minsegpres.cl</a:t>
            </a:r>
            <a:endParaRPr lang="es-CL" sz="2500" dirty="0" smtClean="0">
              <a:latin typeface="Arial" panose="020B0604020202020204" pitchFamily="34" charset="0"/>
              <a:cs typeface="Arial" panose="020B0604020202020204" pitchFamily="34" charset="0"/>
            </a:endParaRPr>
          </a:p>
          <a:p>
            <a:pPr marL="0" indent="0" algn="just">
              <a:buNone/>
            </a:pPr>
            <a:r>
              <a:rPr lang="es-CL" sz="2500" dirty="0" smtClean="0">
                <a:latin typeface="Arial" panose="020B0604020202020204" pitchFamily="34" charset="0"/>
                <a:cs typeface="Arial" panose="020B0604020202020204" pitchFamily="34" charset="0"/>
              </a:rPr>
              <a:t>EMB, piso 9, oficina 928</a:t>
            </a:r>
          </a:p>
          <a:p>
            <a:pPr marL="0" indent="0" algn="just">
              <a:buNone/>
            </a:pPr>
            <a:r>
              <a:rPr lang="es-CL" sz="2500" dirty="0" smtClean="0">
                <a:latin typeface="Arial" panose="020B0604020202020204" pitchFamily="34" charset="0"/>
                <a:cs typeface="Arial" panose="020B0604020202020204" pitchFamily="34" charset="0"/>
              </a:rPr>
              <a:t>Fono: 22 219 8347</a:t>
            </a:r>
            <a:endParaRPr lang="es-CL" sz="2500" dirty="0">
              <a:latin typeface="Arial" panose="020B0604020202020204" pitchFamily="34" charset="0"/>
              <a:cs typeface="Arial" panose="020B0604020202020204" pitchFamily="34" charset="0"/>
            </a:endParaRPr>
          </a:p>
        </p:txBody>
      </p:sp>
      <p:pic>
        <p:nvPicPr>
          <p:cNvPr id="4" name="3 Imagen">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2400" y="5805264"/>
            <a:ext cx="635563" cy="476672"/>
          </a:xfrm>
          <a:prstGeom prst="rect">
            <a:avLst/>
          </a:prstGeom>
        </p:spPr>
      </p:pic>
    </p:spTree>
    <p:extLst>
      <p:ext uri="{BB962C8B-B14F-4D97-AF65-F5344CB8AC3E}">
        <p14:creationId xmlns:p14="http://schemas.microsoft.com/office/powerpoint/2010/main" val="9517578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 y="346686"/>
            <a:ext cx="8164513" cy="1143000"/>
          </a:xfrm>
        </p:spPr>
        <p:txBody>
          <a:bodyPr/>
          <a:lstStyle/>
          <a:p>
            <a:r>
              <a:rPr lang="es-CL" dirty="0" smtClean="0"/>
              <a:t>Marco Normativo</a:t>
            </a:r>
            <a:endParaRPr lang="es-CL" dirty="0"/>
          </a:p>
        </p:txBody>
      </p:sp>
      <p:sp>
        <p:nvSpPr>
          <p:cNvPr id="3" name="2 Marcador de contenido"/>
          <p:cNvSpPr>
            <a:spLocks noGrp="1"/>
          </p:cNvSpPr>
          <p:nvPr>
            <p:ph idx="1"/>
          </p:nvPr>
        </p:nvSpPr>
        <p:spPr>
          <a:xfrm>
            <a:off x="152400" y="980728"/>
            <a:ext cx="8177213" cy="4759349"/>
          </a:xfrm>
        </p:spPr>
        <p:txBody>
          <a:bodyPr/>
          <a:lstStyle/>
          <a:p>
            <a:r>
              <a:rPr lang="es-CL" sz="2400" dirty="0" smtClean="0"/>
              <a:t>Ley N°19.913</a:t>
            </a:r>
          </a:p>
          <a:p>
            <a:r>
              <a:rPr lang="es-CL" sz="2400" dirty="0" smtClean="0"/>
              <a:t>Ley N°20.818</a:t>
            </a:r>
          </a:p>
          <a:p>
            <a:r>
              <a:rPr lang="es-CL" sz="2400" dirty="0" smtClean="0"/>
              <a:t>Ley N°17.798</a:t>
            </a:r>
          </a:p>
          <a:p>
            <a:r>
              <a:rPr lang="es-CL" sz="2400" dirty="0" smtClean="0"/>
              <a:t>Ley N°18.045</a:t>
            </a:r>
          </a:p>
          <a:p>
            <a:r>
              <a:rPr lang="es-CL" sz="2400" dirty="0" smtClean="0"/>
              <a:t>Ley N°18.314</a:t>
            </a:r>
          </a:p>
          <a:p>
            <a:r>
              <a:rPr lang="es-CL" sz="2400" dirty="0" smtClean="0"/>
              <a:t>Ley N° 18.334</a:t>
            </a:r>
          </a:p>
          <a:p>
            <a:r>
              <a:rPr lang="es-CL" sz="2400" dirty="0" smtClean="0"/>
              <a:t>Ley N°20.000</a:t>
            </a:r>
          </a:p>
          <a:p>
            <a:r>
              <a:rPr lang="es-CL" sz="2400" dirty="0" smtClean="0"/>
              <a:t>Circular N°49/2012   UAF</a:t>
            </a:r>
          </a:p>
          <a:p>
            <a:r>
              <a:rPr lang="es-CL" sz="2400" dirty="0" smtClean="0"/>
              <a:t>Circular N°3.578 de la SBIF</a:t>
            </a:r>
          </a:p>
          <a:p>
            <a:r>
              <a:rPr lang="es-CL" dirty="0" smtClean="0"/>
              <a:t>Código Penal</a:t>
            </a:r>
          </a:p>
          <a:p>
            <a:r>
              <a:rPr lang="es-CL" dirty="0" smtClean="0"/>
              <a:t>Entre otros</a:t>
            </a:r>
          </a:p>
          <a:p>
            <a:endParaRPr lang="es-CL" dirty="0"/>
          </a:p>
        </p:txBody>
      </p:sp>
      <p:sp>
        <p:nvSpPr>
          <p:cNvPr id="5" name="4 Marcador de número de diapositiva"/>
          <p:cNvSpPr>
            <a:spLocks noGrp="1"/>
          </p:cNvSpPr>
          <p:nvPr>
            <p:ph type="sldNum" sz="quarter" idx="11"/>
          </p:nvPr>
        </p:nvSpPr>
        <p:spPr/>
        <p:txBody>
          <a:bodyPr/>
          <a:lstStyle/>
          <a:p>
            <a:fld id="{BFC65055-94C8-4C71-B69A-9EFA324701F1}" type="slidenum">
              <a:rPr lang="en-US" smtClean="0"/>
              <a:pPr/>
              <a:t>17</a:t>
            </a:fld>
            <a:endParaRPr lang="en-US"/>
          </a:p>
        </p:txBody>
      </p:sp>
      <p:sp>
        <p:nvSpPr>
          <p:cNvPr id="6" name="3 Marcador de pie de página"/>
          <p:cNvSpPr>
            <a:spLocks noGrp="1"/>
          </p:cNvSpPr>
          <p:nvPr>
            <p:ph type="ftr" sz="quarter" idx="10"/>
          </p:nvPr>
        </p:nvSpPr>
        <p:spPr>
          <a:xfrm>
            <a:off x="19050"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994132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b="1" dirty="0"/>
              <a:t>DELITOS BASE O PRECEDENTES</a:t>
            </a:r>
            <a:endParaRPr lang="es-ES"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18</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19408" y="836712"/>
            <a:ext cx="8452048" cy="5465650"/>
          </a:xfrm>
        </p:spPr>
        <p:txBody>
          <a:bodyPr/>
          <a:lstStyle/>
          <a:p>
            <a:pPr algn="just"/>
            <a:r>
              <a:rPr lang="es-CL" sz="2200" dirty="0" smtClean="0"/>
              <a:t>Se encuentran descritos en la Ley No.19.913, artículo 27, letras a) y b). También </a:t>
            </a:r>
            <a:r>
              <a:rPr lang="es-CL" sz="2200" dirty="0"/>
              <a:t>conocidos como delitos precedentes o subyacentes. Son </a:t>
            </a:r>
            <a:r>
              <a:rPr lang="es-CL" sz="2200" dirty="0" smtClean="0"/>
              <a:t>aquellos en </a:t>
            </a:r>
            <a:r>
              <a:rPr lang="es-CL" sz="2200" dirty="0"/>
              <a:t>que se originan los recursos ilícitos que los lavadores de dinero </a:t>
            </a:r>
            <a:r>
              <a:rPr lang="es-CL" sz="2200" dirty="0" smtClean="0"/>
              <a:t>buscan blanquear</a:t>
            </a:r>
            <a:r>
              <a:rPr lang="es-CL" sz="2200" dirty="0"/>
              <a:t>. </a:t>
            </a:r>
            <a:endParaRPr lang="es-CL" sz="2200" dirty="0" smtClean="0"/>
          </a:p>
          <a:p>
            <a:pPr algn="just"/>
            <a:r>
              <a:rPr lang="es-CL" sz="2200" dirty="0" smtClean="0"/>
              <a:t>Entre otros: narcotráfico</a:t>
            </a:r>
            <a:r>
              <a:rPr lang="es-CL" sz="2200" dirty="0"/>
              <a:t>, </a:t>
            </a:r>
            <a:r>
              <a:rPr lang="es-CL" sz="2200" dirty="0" smtClean="0"/>
              <a:t>financiamiento del terrorismo</a:t>
            </a:r>
            <a:r>
              <a:rPr lang="es-CL" sz="2200" dirty="0"/>
              <a:t>, </a:t>
            </a:r>
            <a:r>
              <a:rPr lang="es-CL" sz="2200" dirty="0" smtClean="0"/>
              <a:t>tráfico </a:t>
            </a:r>
            <a:r>
              <a:rPr lang="es-CL" sz="2200" dirty="0"/>
              <a:t>de armas, </a:t>
            </a:r>
            <a:r>
              <a:rPr lang="es-CL" sz="2200" b="1" i="1" dirty="0" smtClean="0">
                <a:solidFill>
                  <a:srgbClr val="E10202"/>
                </a:solidFill>
              </a:rPr>
              <a:t>malversación </a:t>
            </a:r>
            <a:r>
              <a:rPr lang="es-CL" sz="2200" b="1" i="1" dirty="0">
                <a:solidFill>
                  <a:srgbClr val="E10202"/>
                </a:solidFill>
              </a:rPr>
              <a:t>de caudales públicos</a:t>
            </a:r>
            <a:r>
              <a:rPr lang="es-CL" sz="2200" i="1" dirty="0">
                <a:solidFill>
                  <a:srgbClr val="E10202"/>
                </a:solidFill>
              </a:rPr>
              <a:t>, </a:t>
            </a:r>
            <a:r>
              <a:rPr lang="es-CL" sz="2200" b="1" i="1" dirty="0" smtClean="0">
                <a:solidFill>
                  <a:srgbClr val="E10202"/>
                </a:solidFill>
              </a:rPr>
              <a:t>cohecho</a:t>
            </a:r>
            <a:r>
              <a:rPr lang="es-CL" sz="2200" i="1" dirty="0">
                <a:solidFill>
                  <a:srgbClr val="E10202"/>
                </a:solidFill>
              </a:rPr>
              <a:t>, </a:t>
            </a:r>
            <a:r>
              <a:rPr lang="es-CL" sz="2200" b="1" i="1" dirty="0" smtClean="0">
                <a:solidFill>
                  <a:srgbClr val="E10202"/>
                </a:solidFill>
              </a:rPr>
              <a:t>tráfico </a:t>
            </a:r>
            <a:r>
              <a:rPr lang="es-CL" sz="2200" b="1" i="1" dirty="0">
                <a:solidFill>
                  <a:srgbClr val="E10202"/>
                </a:solidFill>
              </a:rPr>
              <a:t>de influencias</a:t>
            </a:r>
            <a:r>
              <a:rPr lang="es-CL" sz="2200" dirty="0"/>
              <a:t>, </a:t>
            </a:r>
            <a:r>
              <a:rPr lang="es-CL" sz="2200" dirty="0" smtClean="0"/>
              <a:t>contrabando </a:t>
            </a:r>
            <a:r>
              <a:rPr lang="es-CL" sz="2200" dirty="0"/>
              <a:t>(artículo 168 de la </a:t>
            </a:r>
            <a:r>
              <a:rPr lang="es-CL" sz="2200" dirty="0" smtClean="0"/>
              <a:t>Ordenanza General </a:t>
            </a:r>
            <a:r>
              <a:rPr lang="es-CL" sz="2200" dirty="0"/>
              <a:t>de Aduanas), </a:t>
            </a:r>
            <a:r>
              <a:rPr lang="es-CL" sz="2200" dirty="0" smtClean="0"/>
              <a:t>uso </a:t>
            </a:r>
            <a:r>
              <a:rPr lang="es-CL" sz="2200" dirty="0"/>
              <a:t>de información privilegiada, </a:t>
            </a:r>
            <a:r>
              <a:rPr lang="es-CL" sz="2200" dirty="0" smtClean="0"/>
              <a:t>trata </a:t>
            </a:r>
            <a:r>
              <a:rPr lang="es-CL" sz="2200" dirty="0"/>
              <a:t>de personas, </a:t>
            </a:r>
            <a:r>
              <a:rPr lang="es-CL" sz="2200" dirty="0" smtClean="0"/>
              <a:t>asociación </a:t>
            </a:r>
            <a:r>
              <a:rPr lang="es-CL" sz="2200" dirty="0"/>
              <a:t>ilícita, </a:t>
            </a:r>
            <a:r>
              <a:rPr lang="es-CL" sz="2200" dirty="0" smtClean="0"/>
              <a:t>fraude </a:t>
            </a:r>
            <a:r>
              <a:rPr lang="es-CL" sz="2200" dirty="0"/>
              <a:t>y </a:t>
            </a:r>
            <a:r>
              <a:rPr lang="es-CL" sz="2200" dirty="0" smtClean="0"/>
              <a:t> </a:t>
            </a:r>
            <a:r>
              <a:rPr lang="es-CL" sz="2200" dirty="0"/>
              <a:t>exacciones ilegales, </a:t>
            </a:r>
            <a:r>
              <a:rPr lang="es-CL" sz="2200" dirty="0" smtClean="0"/>
              <a:t>enriquecimiento </a:t>
            </a:r>
            <a:r>
              <a:rPr lang="es-CL" sz="2200" dirty="0"/>
              <a:t>ilícito</a:t>
            </a:r>
            <a:r>
              <a:rPr lang="es-CL" sz="2200" dirty="0" smtClean="0"/>
              <a:t>, producción </a:t>
            </a:r>
            <a:r>
              <a:rPr lang="es-CL" sz="2200" dirty="0"/>
              <a:t>de material pornográfico utilizando menores de 18 años, y </a:t>
            </a:r>
            <a:r>
              <a:rPr lang="es-CL" sz="2200" dirty="0" smtClean="0"/>
              <a:t>el delito </a:t>
            </a:r>
            <a:r>
              <a:rPr lang="es-CL" sz="2200" dirty="0"/>
              <a:t>tributario (artículo 97, N°4, inciso </a:t>
            </a:r>
            <a:r>
              <a:rPr lang="es-CL" sz="2200" dirty="0" smtClean="0"/>
              <a:t>3°del </a:t>
            </a:r>
            <a:r>
              <a:rPr lang="es-CL" sz="2200" dirty="0"/>
              <a:t>Código Tributario</a:t>
            </a:r>
            <a:r>
              <a:rPr lang="es-CL" sz="2200" dirty="0" smtClean="0"/>
              <a:t>). </a:t>
            </a:r>
            <a:endParaRPr lang="es-CL" sz="2200" dirty="0"/>
          </a:p>
          <a:p>
            <a:pPr algn="just"/>
            <a:r>
              <a:rPr lang="es-CL" sz="2200" dirty="0"/>
              <a:t>El listado completo de los Delitos Precedentes de Lavado de Activos </a:t>
            </a:r>
            <a:r>
              <a:rPr lang="es-CL" sz="2200" dirty="0" smtClean="0"/>
              <a:t>se encuentra </a:t>
            </a:r>
            <a:r>
              <a:rPr lang="es-CL" sz="2200" dirty="0"/>
              <a:t>disponible en la página web de la Unidad de Análisis </a:t>
            </a:r>
            <a:r>
              <a:rPr lang="es-CL" sz="2200" dirty="0" smtClean="0"/>
              <a:t>Financiero (www.uaf.cl</a:t>
            </a:r>
            <a:r>
              <a:rPr lang="es-CL" sz="2200" dirty="0"/>
              <a:t>), en el menú Legislación Chilena ALA/CFT. </a:t>
            </a:r>
          </a:p>
        </p:txBody>
      </p:sp>
      <p:pic>
        <p:nvPicPr>
          <p:cNvPr id="4" name="3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0392" y="5805264"/>
            <a:ext cx="740851" cy="555638"/>
          </a:xfrm>
          <a:prstGeom prst="rect">
            <a:avLst/>
          </a:prstGeom>
        </p:spPr>
      </p:pic>
    </p:spTree>
    <p:extLst>
      <p:ext uri="{BB962C8B-B14F-4D97-AF65-F5344CB8AC3E}">
        <p14:creationId xmlns:p14="http://schemas.microsoft.com/office/powerpoint/2010/main" val="33736091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152400"/>
            <a:ext cx="7777361" cy="540296"/>
          </a:xfrm>
        </p:spPr>
        <p:txBody>
          <a:bodyPr/>
          <a:lstStyle/>
          <a:p>
            <a:r>
              <a:rPr lang="es-CL" b="1" dirty="0" smtClean="0"/>
              <a:t>Implementación 2018</a:t>
            </a:r>
            <a:endParaRPr lang="es-ES"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19</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sp>
        <p:nvSpPr>
          <p:cNvPr id="26" name="2 Marcador de contenido"/>
          <p:cNvSpPr txBox="1">
            <a:spLocks/>
          </p:cNvSpPr>
          <p:nvPr/>
        </p:nvSpPr>
        <p:spPr bwMode="auto">
          <a:xfrm>
            <a:off x="429025" y="703964"/>
            <a:ext cx="7887888" cy="532163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r>
              <a:rPr lang="es-CL" sz="2200" dirty="0" smtClean="0"/>
              <a:t>Publicación Manual de Prevención en intranet</a:t>
            </a:r>
          </a:p>
          <a:p>
            <a:pPr marL="0" indent="0" algn="just">
              <a:buNone/>
            </a:pPr>
            <a:endParaRPr lang="es-CL" sz="2200" dirty="0" smtClean="0"/>
          </a:p>
          <a:p>
            <a:pPr marL="0" indent="0" algn="just">
              <a:buNone/>
            </a:pPr>
            <a:endParaRPr lang="es-CL" sz="2200" dirty="0" smtClean="0"/>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059" y="1303893"/>
            <a:ext cx="8850750" cy="4933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6 Imagen">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25" name="24 Elipse"/>
          <p:cNvSpPr/>
          <p:nvPr/>
        </p:nvSpPr>
        <p:spPr>
          <a:xfrm>
            <a:off x="2555776" y="5085184"/>
            <a:ext cx="5857146" cy="64807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CL"/>
          </a:p>
        </p:txBody>
      </p:sp>
    </p:spTree>
    <p:extLst>
      <p:ext uri="{BB962C8B-B14F-4D97-AF65-F5344CB8AC3E}">
        <p14:creationId xmlns:p14="http://schemas.microsoft.com/office/powerpoint/2010/main" val="34573256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332656"/>
            <a:ext cx="7777361" cy="962744"/>
          </a:xfrm>
        </p:spPr>
        <p:txBody>
          <a:bodyPr/>
          <a:lstStyle/>
          <a:p>
            <a:r>
              <a:rPr lang="es-CL" dirty="0" smtClean="0"/>
              <a:t>Objetivos - Temario</a:t>
            </a:r>
            <a:endParaRPr lang="es-CL" dirty="0"/>
          </a:p>
        </p:txBody>
      </p:sp>
      <p:sp>
        <p:nvSpPr>
          <p:cNvPr id="3" name="2 Marcador de contenido"/>
          <p:cNvSpPr>
            <a:spLocks noGrp="1"/>
          </p:cNvSpPr>
          <p:nvPr>
            <p:ph idx="1"/>
          </p:nvPr>
        </p:nvSpPr>
        <p:spPr>
          <a:xfrm>
            <a:off x="539552" y="1477963"/>
            <a:ext cx="7790061" cy="4525962"/>
          </a:xfrm>
        </p:spPr>
        <p:txBody>
          <a:bodyPr/>
          <a:lstStyle/>
          <a:p>
            <a:r>
              <a:rPr lang="es-CL" dirty="0"/>
              <a:t>Contribuir a la Agenda de Transparencia y Probidad en el Sector </a:t>
            </a:r>
            <a:r>
              <a:rPr lang="es-CL" dirty="0" smtClean="0"/>
              <a:t>Público.</a:t>
            </a:r>
            <a:endParaRPr lang="es-CL" dirty="0"/>
          </a:p>
          <a:p>
            <a:endParaRPr lang="es-CL" dirty="0" smtClean="0"/>
          </a:p>
          <a:p>
            <a:r>
              <a:rPr lang="es-CL" dirty="0" smtClean="0"/>
              <a:t>Difundir </a:t>
            </a:r>
            <a:r>
              <a:rPr lang="es-CL" dirty="0"/>
              <a:t>el Sistema Preventivo contra LA/FT/DF en </a:t>
            </a:r>
            <a:r>
              <a:rPr lang="es-CL" dirty="0" smtClean="0"/>
              <a:t>MINSEGPRES.</a:t>
            </a:r>
          </a:p>
          <a:p>
            <a:endParaRPr lang="es-CL" dirty="0"/>
          </a:p>
          <a:p>
            <a:r>
              <a:rPr lang="es-CL" dirty="0" smtClean="0"/>
              <a:t>Conocer normativa </a:t>
            </a:r>
            <a:r>
              <a:rPr lang="es-CL" dirty="0"/>
              <a:t>vigente </a:t>
            </a:r>
            <a:r>
              <a:rPr lang="es-CL" dirty="0" smtClean="0"/>
              <a:t>contra </a:t>
            </a:r>
            <a:r>
              <a:rPr lang="es-CL" dirty="0"/>
              <a:t>el Lavado de Activos, </a:t>
            </a:r>
            <a:r>
              <a:rPr lang="es-CL" dirty="0" smtClean="0"/>
              <a:t>Financiamiento </a:t>
            </a:r>
            <a:r>
              <a:rPr lang="es-CL" dirty="0"/>
              <a:t>del Terrorismo y los Delitos Funcionarios </a:t>
            </a:r>
            <a:r>
              <a:rPr lang="es-CL" dirty="0" smtClean="0"/>
              <a:t> (LA/FT/DF). Responsabilidad como </a:t>
            </a:r>
            <a:r>
              <a:rPr lang="es-CL" smtClean="0"/>
              <a:t>funcionario público.</a:t>
            </a:r>
            <a:endParaRPr lang="es-CL" dirty="0" smtClean="0"/>
          </a:p>
          <a:p>
            <a:endParaRPr lang="es-CL" dirty="0" smtClean="0"/>
          </a:p>
          <a:p>
            <a:r>
              <a:rPr lang="es-CL" dirty="0" smtClean="0"/>
              <a:t>Conceptos asociados </a:t>
            </a:r>
            <a:r>
              <a:rPr lang="es-CL" dirty="0"/>
              <a:t>a </a:t>
            </a:r>
            <a:r>
              <a:rPr lang="es-CL" dirty="0" smtClean="0"/>
              <a:t>LA/FT/DF.</a:t>
            </a:r>
            <a:endParaRPr lang="es-CL" dirty="0"/>
          </a:p>
          <a:p>
            <a:endParaRPr lang="es-CL" dirty="0" smtClean="0"/>
          </a:p>
          <a:p>
            <a:pPr marL="0" indent="0">
              <a:buNone/>
            </a:pPr>
            <a:endParaRPr lang="es-CL" dirty="0"/>
          </a:p>
        </p:txBody>
      </p:sp>
      <p:sp>
        <p:nvSpPr>
          <p:cNvPr id="5" name="4 Marcador de número de diapositiva"/>
          <p:cNvSpPr>
            <a:spLocks noGrp="1"/>
          </p:cNvSpPr>
          <p:nvPr>
            <p:ph type="sldNum" sz="quarter" idx="11"/>
          </p:nvPr>
        </p:nvSpPr>
        <p:spPr/>
        <p:txBody>
          <a:bodyPr/>
          <a:lstStyle/>
          <a:p>
            <a:fld id="{BFC65055-94C8-4C71-B69A-9EFA324701F1}" type="slidenum">
              <a:rPr lang="en-US" smtClean="0"/>
              <a:pPr/>
              <a:t>2</a:t>
            </a:fld>
            <a:endParaRPr lang="en-US"/>
          </a:p>
        </p:txBody>
      </p:sp>
      <p:sp>
        <p:nvSpPr>
          <p:cNvPr id="6" name="3 Marcador de pie de página"/>
          <p:cNvSpPr>
            <a:spLocks noGrp="1"/>
          </p:cNvSpPr>
          <p:nvPr>
            <p:ph type="ftr" sz="quarter" idx="10"/>
          </p:nvPr>
        </p:nvSpPr>
        <p:spPr>
          <a:xfrm>
            <a:off x="19050"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20830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152400"/>
            <a:ext cx="7777361" cy="540296"/>
          </a:xfrm>
        </p:spPr>
        <p:txBody>
          <a:bodyPr/>
          <a:lstStyle/>
          <a:p>
            <a:r>
              <a:rPr lang="es-CL" b="1" dirty="0" smtClean="0"/>
              <a:t>Implementación 2018</a:t>
            </a:r>
            <a:endParaRPr lang="es-ES"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20</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sp>
        <p:nvSpPr>
          <p:cNvPr id="26" name="2 Marcador de contenido"/>
          <p:cNvSpPr txBox="1">
            <a:spLocks/>
          </p:cNvSpPr>
          <p:nvPr/>
        </p:nvSpPr>
        <p:spPr bwMode="auto">
          <a:xfrm>
            <a:off x="152400" y="703964"/>
            <a:ext cx="8164513" cy="58238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8288" indent="-268288" algn="just"/>
            <a:r>
              <a:rPr lang="es-CL" sz="2100" dirty="0" smtClean="0"/>
              <a:t>Aplicación de cuestionario implementación “Manual de prevención lavado de activos / financiamiento al terrorismo / delitos funcionarios” a Deptos. de Presupuesto, Bienes y Servicios, Informática, Recursos Humanos, Unidad de Auditoría, Unidad de Asesoría Jurídico Administrativa sobre:</a:t>
            </a:r>
          </a:p>
          <a:p>
            <a:pPr marL="538163" indent="-269875" algn="just">
              <a:buFont typeface="+mj-lt"/>
              <a:buAutoNum type="arabicPeriod"/>
            </a:pPr>
            <a:r>
              <a:rPr lang="es-CL" sz="2100" b="1" dirty="0" smtClean="0"/>
              <a:t>Medidas preventivas en relación a cohecho, malversación y fraude al fisco</a:t>
            </a:r>
          </a:p>
          <a:p>
            <a:pPr marL="896938" indent="-358775" algn="just">
              <a:buFont typeface="Wingdings" panose="05000000000000000000" pitchFamily="2" charset="2"/>
              <a:buChar char="ü"/>
              <a:tabLst>
                <a:tab pos="896938" algn="l"/>
              </a:tabLst>
            </a:pPr>
            <a:r>
              <a:rPr lang="es-CL" sz="2100" dirty="0" smtClean="0"/>
              <a:t>Adquisiciones y contrataciones</a:t>
            </a:r>
          </a:p>
          <a:p>
            <a:pPr marL="896938" indent="-358775" algn="just">
              <a:buFont typeface="Wingdings" panose="05000000000000000000" pitchFamily="2" charset="2"/>
              <a:buChar char="ü"/>
              <a:tabLst>
                <a:tab pos="896938" algn="l"/>
              </a:tabLst>
            </a:pPr>
            <a:r>
              <a:rPr lang="es-CL" sz="2100" dirty="0" smtClean="0"/>
              <a:t>Asignación y rendición de fondos fijos</a:t>
            </a:r>
          </a:p>
          <a:p>
            <a:pPr marL="896938" indent="-358775" algn="just">
              <a:buFont typeface="Wingdings" panose="05000000000000000000" pitchFamily="2" charset="2"/>
              <a:buChar char="ü"/>
              <a:tabLst>
                <a:tab pos="896938" algn="l"/>
              </a:tabLst>
            </a:pPr>
            <a:r>
              <a:rPr lang="es-CL" sz="2100" dirty="0" smtClean="0"/>
              <a:t>Defensa y representación de los intereses del Estado</a:t>
            </a:r>
          </a:p>
          <a:p>
            <a:pPr marL="896938" indent="-358775" algn="just">
              <a:buFont typeface="Wingdings" panose="05000000000000000000" pitchFamily="2" charset="2"/>
              <a:buChar char="ü"/>
              <a:tabLst>
                <a:tab pos="896938" algn="l"/>
              </a:tabLst>
            </a:pPr>
            <a:r>
              <a:rPr lang="es-CL" sz="2100" dirty="0" smtClean="0"/>
              <a:t>Uso de fondos públicos asignados</a:t>
            </a:r>
          </a:p>
          <a:p>
            <a:pPr marL="896938" indent="-358775" algn="just">
              <a:buFont typeface="Wingdings" panose="05000000000000000000" pitchFamily="2" charset="2"/>
              <a:buChar char="ü"/>
              <a:tabLst>
                <a:tab pos="896938" algn="l"/>
              </a:tabLst>
            </a:pPr>
            <a:r>
              <a:rPr lang="es-CL" sz="2100" dirty="0" smtClean="0"/>
              <a:t>Higiene, seguridad y mejoramiento ambientes de trabajo</a:t>
            </a:r>
          </a:p>
          <a:p>
            <a:pPr marL="538163" indent="-269875" algn="just">
              <a:buFont typeface="+mj-lt"/>
              <a:buAutoNum type="arabicPeriod" startAt="2"/>
            </a:pPr>
            <a:r>
              <a:rPr lang="es-CL" sz="2100" b="1" dirty="0"/>
              <a:t>Medidas preventivas del delito de lavado de activos</a:t>
            </a:r>
          </a:p>
          <a:p>
            <a:pPr marL="896938" indent="-358775" algn="just">
              <a:buFont typeface="Wingdings" panose="05000000000000000000" pitchFamily="2" charset="2"/>
              <a:buChar char="ü"/>
              <a:tabLst>
                <a:tab pos="896938" algn="l"/>
              </a:tabLst>
            </a:pPr>
            <a:r>
              <a:rPr lang="es-CL" sz="2100" dirty="0"/>
              <a:t>Delito de lavado de activos</a:t>
            </a:r>
          </a:p>
          <a:p>
            <a:pPr marL="538163" indent="-269875" algn="just">
              <a:buFont typeface="+mj-lt"/>
              <a:buAutoNum type="arabicPeriod" startAt="3"/>
            </a:pPr>
            <a:r>
              <a:rPr lang="es-CL" sz="2100" b="1" dirty="0"/>
              <a:t>Medidas preventivas del financiamiento del terrorismo</a:t>
            </a:r>
          </a:p>
          <a:p>
            <a:pPr marL="896938" indent="-358775" algn="just">
              <a:buFont typeface="Wingdings" panose="05000000000000000000" pitchFamily="2" charset="2"/>
              <a:buChar char="ü"/>
              <a:tabLst>
                <a:tab pos="896938" algn="l"/>
              </a:tabLst>
            </a:pPr>
            <a:r>
              <a:rPr lang="es-CL" sz="2100" dirty="0"/>
              <a:t>Delito de lavado de activos</a:t>
            </a:r>
          </a:p>
          <a:p>
            <a:pPr marL="719138" algn="just">
              <a:buFont typeface="Wingdings" panose="05000000000000000000" pitchFamily="2" charset="2"/>
              <a:buChar char="ü"/>
            </a:pPr>
            <a:endParaRPr lang="es-CL" sz="2200" dirty="0" smtClean="0"/>
          </a:p>
          <a:p>
            <a:pPr marL="0" indent="0" algn="just">
              <a:buNone/>
            </a:pPr>
            <a:endParaRPr lang="es-CL" sz="2200" dirty="0" smtClean="0"/>
          </a:p>
          <a:p>
            <a:pPr marL="0" indent="0" algn="just">
              <a:buNone/>
            </a:pPr>
            <a:endParaRPr lang="es-CL" sz="2200" dirty="0" smtClean="0"/>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Tree>
    <p:extLst>
      <p:ext uri="{BB962C8B-B14F-4D97-AF65-F5344CB8AC3E}">
        <p14:creationId xmlns:p14="http://schemas.microsoft.com/office/powerpoint/2010/main" val="15773937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52400"/>
            <a:ext cx="8571456" cy="756320"/>
          </a:xfrm>
        </p:spPr>
        <p:txBody>
          <a:bodyPr/>
          <a:lstStyle/>
          <a:p>
            <a:pPr algn="ctr"/>
            <a:r>
              <a:rPr lang="es-CL" sz="2000" b="1" dirty="0"/>
              <a:t>ANEXO N°13 </a:t>
            </a:r>
            <a:r>
              <a:rPr lang="es-CL" sz="2000" b="1" dirty="0" smtClean="0"/>
              <a:t> SEÑALES </a:t>
            </a:r>
            <a:r>
              <a:rPr lang="es-CL" sz="2000" b="1" dirty="0"/>
              <a:t>DE ALERTA </a:t>
            </a:r>
            <a:r>
              <a:rPr lang="es-CL" sz="2000" b="1" dirty="0" smtClean="0"/>
              <a:t>PARA LA/FT/DF </a:t>
            </a:r>
            <a:br>
              <a:rPr lang="es-CL" sz="2000" b="1" dirty="0" smtClean="0"/>
            </a:br>
            <a:r>
              <a:rPr lang="es-CL" sz="2000" b="1" dirty="0" smtClean="0"/>
              <a:t>GUÍA TÉCNICA N°70 versión 0.2 CAIGG</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21</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836712"/>
            <a:ext cx="8419056" cy="53936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algn="just">
              <a:buFont typeface="+mj-lt"/>
              <a:buAutoNum type="romanUcPeriod"/>
            </a:pPr>
            <a:r>
              <a:rPr lang="es-CL" sz="2400" dirty="0" smtClean="0">
                <a:hlinkClick r:id="rId3" action="ppaction://hlinksldjump"/>
              </a:rPr>
              <a:t>ASOCIADAS </a:t>
            </a:r>
            <a:r>
              <a:rPr lang="es-CL" sz="2400" dirty="0">
                <a:hlinkClick r:id="rId3" action="ppaction://hlinksldjump"/>
              </a:rPr>
              <a:t>A LA PROBIDAD FUNCIONARIA </a:t>
            </a:r>
            <a:endParaRPr lang="es-CL" sz="2400" dirty="0" smtClean="0"/>
          </a:p>
          <a:p>
            <a:pPr marL="514350" indent="-514350" algn="just">
              <a:buFont typeface="+mj-lt"/>
              <a:buAutoNum type="romanUcPeriod"/>
            </a:pPr>
            <a:r>
              <a:rPr lang="es-CL" sz="2400" dirty="0" smtClean="0">
                <a:hlinkClick r:id="rId4" action="ppaction://hlinksldjump"/>
              </a:rPr>
              <a:t>ASOCIADAS </a:t>
            </a:r>
            <a:r>
              <a:rPr lang="es-CL" sz="2400" dirty="0">
                <a:hlinkClick r:id="rId4" action="ppaction://hlinksldjump"/>
              </a:rPr>
              <a:t>A CONFLICTOS DE INTERÉS </a:t>
            </a:r>
            <a:endParaRPr lang="es-CL" sz="2400" dirty="0"/>
          </a:p>
          <a:p>
            <a:pPr marL="514350" indent="-514350" algn="just">
              <a:buFont typeface="+mj-lt"/>
              <a:buAutoNum type="romanUcPeriod"/>
            </a:pPr>
            <a:r>
              <a:rPr lang="es-CL" sz="2400" dirty="0" smtClean="0">
                <a:hlinkClick r:id="rId5" action="ppaction://hlinksldjump"/>
              </a:rPr>
              <a:t>ASOCIADAS </a:t>
            </a:r>
            <a:r>
              <a:rPr lang="es-CL" sz="2400" dirty="0">
                <a:hlinkClick r:id="rId5" action="ppaction://hlinksldjump"/>
              </a:rPr>
              <a:t>A MANEJO DE INFORMACIÓN </a:t>
            </a:r>
            <a:endParaRPr lang="es-CL" sz="2400" dirty="0"/>
          </a:p>
          <a:p>
            <a:pPr marL="622300" indent="-622300" algn="just">
              <a:buFont typeface="+mj-lt"/>
              <a:buAutoNum type="romanUcPeriod"/>
            </a:pPr>
            <a:r>
              <a:rPr lang="es-CL" sz="2400" dirty="0" smtClean="0">
                <a:hlinkClick r:id="rId6" action="ppaction://hlinksldjump"/>
              </a:rPr>
              <a:t>ASOCIADAS </a:t>
            </a:r>
            <a:r>
              <a:rPr lang="es-CL" sz="2400" dirty="0">
                <a:hlinkClick r:id="rId6" action="ppaction://hlinksldjump"/>
              </a:rPr>
              <a:t>A PROCESO DE FISCALIZACIÓN Y SANCIÓN </a:t>
            </a:r>
            <a:r>
              <a:rPr lang="es-CL" sz="2400" dirty="0" smtClean="0">
                <a:hlinkClick r:id="rId6" action="ppaction://hlinksldjump"/>
              </a:rPr>
              <a:t>DE ENTIDADES </a:t>
            </a:r>
            <a:r>
              <a:rPr lang="es-CL" sz="2400" dirty="0">
                <a:hlinkClick r:id="rId6" action="ppaction://hlinksldjump"/>
              </a:rPr>
              <a:t>REGULADAS </a:t>
            </a:r>
            <a:endParaRPr lang="es-CL" sz="2400" dirty="0" smtClean="0"/>
          </a:p>
          <a:p>
            <a:pPr marL="514350" indent="-514350" algn="just">
              <a:buFont typeface="+mj-lt"/>
              <a:buAutoNum type="romanUcPeriod"/>
            </a:pPr>
            <a:r>
              <a:rPr lang="es-CL" sz="2400" dirty="0" smtClean="0">
                <a:hlinkClick r:id="rId7" action="ppaction://hlinksldjump"/>
              </a:rPr>
              <a:t>ASOCIADAS </a:t>
            </a:r>
            <a:r>
              <a:rPr lang="es-CL" sz="2400" dirty="0">
                <a:hlinkClick r:id="rId7" action="ppaction://hlinksldjump"/>
              </a:rPr>
              <a:t>A FUNCIONARIOS ADMINISTRACIÓN PÚBLICA </a:t>
            </a:r>
            <a:endParaRPr lang="es-CL" sz="2400" dirty="0"/>
          </a:p>
          <a:p>
            <a:pPr marL="514350" indent="-514350" algn="just">
              <a:buFont typeface="+mj-lt"/>
              <a:buAutoNum type="romanUcPeriod"/>
            </a:pPr>
            <a:r>
              <a:rPr lang="es-CL" sz="2400" dirty="0" smtClean="0">
                <a:hlinkClick r:id="rId8" action="ppaction://hlinksldjump"/>
              </a:rPr>
              <a:t>ASOCIADAS </a:t>
            </a:r>
            <a:r>
              <a:rPr lang="es-CL" sz="2400" dirty="0">
                <a:hlinkClick r:id="rId8" action="ppaction://hlinksldjump"/>
              </a:rPr>
              <a:t>A INVENTARIOS </a:t>
            </a:r>
            <a:endParaRPr lang="es-CL" sz="2400" dirty="0"/>
          </a:p>
          <a:p>
            <a:pPr marL="622300" indent="-622300" algn="just">
              <a:buFont typeface="+mj-lt"/>
              <a:buAutoNum type="romanUcPeriod"/>
            </a:pPr>
            <a:r>
              <a:rPr lang="es-CL" sz="2400" dirty="0" smtClean="0">
                <a:hlinkClick r:id="rId9" action="ppaction://hlinksldjump"/>
              </a:rPr>
              <a:t>ASOCIADAS </a:t>
            </a:r>
            <a:r>
              <a:rPr lang="es-CL" sz="2400" dirty="0">
                <a:hlinkClick r:id="rId9" action="ppaction://hlinksldjump"/>
              </a:rPr>
              <a:t>A TRANSACCIONES FINANCIERAS </a:t>
            </a:r>
            <a:r>
              <a:rPr lang="es-CL" sz="2400" dirty="0" smtClean="0">
                <a:hlinkClick r:id="rId9" action="ppaction://hlinksldjump"/>
              </a:rPr>
              <a:t>UTILIZANDO FONDOS </a:t>
            </a:r>
            <a:r>
              <a:rPr lang="es-CL" sz="2400" dirty="0">
                <a:hlinkClick r:id="rId9" action="ppaction://hlinksldjump"/>
              </a:rPr>
              <a:t>PÚBLICOS </a:t>
            </a:r>
            <a:endParaRPr lang="es-CL" sz="2400" dirty="0" smtClean="0"/>
          </a:p>
          <a:p>
            <a:pPr marL="514350" indent="-514350" algn="just">
              <a:buFont typeface="+mj-lt"/>
              <a:buAutoNum type="romanUcPeriod"/>
            </a:pPr>
            <a:r>
              <a:rPr lang="es-CL" sz="2400" dirty="0" smtClean="0">
                <a:hlinkClick r:id="rId10" action="ppaction://hlinksldjump"/>
              </a:rPr>
              <a:t>ASOCIADAS </a:t>
            </a:r>
            <a:r>
              <a:rPr lang="es-CL" sz="2400" dirty="0">
                <a:hlinkClick r:id="rId10" action="ppaction://hlinksldjump"/>
              </a:rPr>
              <a:t>AL PAGO DE REMUNERACIONES </a:t>
            </a:r>
            <a:endParaRPr lang="es-CL" sz="2400" dirty="0"/>
          </a:p>
          <a:p>
            <a:pPr marL="622300" indent="-622300" algn="just">
              <a:buFont typeface="+mj-lt"/>
              <a:buAutoNum type="romanUcPeriod"/>
            </a:pPr>
            <a:r>
              <a:rPr lang="es-CL" sz="2400" dirty="0" smtClean="0">
                <a:hlinkClick r:id="rId11" action="ppaction://hlinksldjump"/>
              </a:rPr>
              <a:t>ASOCIADAS </a:t>
            </a:r>
            <a:r>
              <a:rPr lang="es-CL" sz="2400" dirty="0">
                <a:hlinkClick r:id="rId11" action="ppaction://hlinksldjump"/>
              </a:rPr>
              <a:t>A PROCESOS DE CONTRATACIÓN DE FUNCIONARIOS PÚBLICOS </a:t>
            </a:r>
            <a:endParaRPr lang="es-CL" sz="2400" dirty="0"/>
          </a:p>
          <a:p>
            <a:pPr marL="514350" indent="-514350" algn="just">
              <a:buFont typeface="+mj-lt"/>
              <a:buAutoNum type="romanUcPeriod"/>
            </a:pPr>
            <a:r>
              <a:rPr lang="es-CL" sz="2400" dirty="0" smtClean="0">
                <a:hlinkClick r:id="rId12" action="ppaction://hlinksldjump"/>
              </a:rPr>
              <a:t>ASOCIADAS </a:t>
            </a:r>
            <a:r>
              <a:rPr lang="es-CL" sz="2400" dirty="0">
                <a:hlinkClick r:id="rId12" action="ppaction://hlinksldjump"/>
              </a:rPr>
              <a:t>A LICITACIONES Y COMPRAS </a:t>
            </a:r>
            <a:r>
              <a:rPr lang="es-CL" sz="2400" dirty="0" smtClean="0">
                <a:hlinkClick r:id="rId12" action="ppaction://hlinksldjump"/>
              </a:rPr>
              <a:t>PÚBLICAS</a:t>
            </a:r>
            <a:endParaRPr lang="es-CL" sz="2400" dirty="0"/>
          </a:p>
          <a:p>
            <a:pPr marL="0" indent="0" algn="just">
              <a:buNone/>
            </a:pPr>
            <a:endParaRPr lang="es-CL" sz="2400" dirty="0"/>
          </a:p>
          <a:p>
            <a:pPr marL="0" indent="0" algn="just">
              <a:buNone/>
            </a:pPr>
            <a:endParaRPr lang="es-CL" sz="2400" dirty="0" smtClean="0"/>
          </a:p>
        </p:txBody>
      </p:sp>
    </p:spTree>
    <p:extLst>
      <p:ext uri="{BB962C8B-B14F-4D97-AF65-F5344CB8AC3E}">
        <p14:creationId xmlns:p14="http://schemas.microsoft.com/office/powerpoint/2010/main" val="38232523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52400"/>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22</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836712"/>
            <a:ext cx="8419056" cy="53936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I.- ASOCIADAS A LA PROBIDAD FUNCIONARIA </a:t>
            </a:r>
            <a:endParaRPr lang="es-CL" sz="2400" dirty="0" smtClean="0"/>
          </a:p>
          <a:p>
            <a:pPr algn="just"/>
            <a:r>
              <a:rPr lang="es-CL" sz="2200" dirty="0" smtClean="0"/>
              <a:t>Recibir</a:t>
            </a:r>
            <a:r>
              <a:rPr lang="es-CL" sz="2200" dirty="0"/>
              <a:t>, en el cumplimiento de funciones públicas, donaciones, regalos o cualquier otro bien o servicio bajo cualquier concepto, proveniente de personas naturales o jurídicas. </a:t>
            </a:r>
            <a:endParaRPr lang="es-CL" sz="2200" dirty="0" smtClean="0"/>
          </a:p>
          <a:p>
            <a:pPr algn="just"/>
            <a:r>
              <a:rPr lang="es-CL" sz="2200" dirty="0" smtClean="0"/>
              <a:t>Uso </a:t>
            </a:r>
            <a:r>
              <a:rPr lang="es-CL" sz="2200" dirty="0"/>
              <a:t>de fondos públicos en actividades que no sean reconocidas como gastos de representación de la organización gubernamental. </a:t>
            </a:r>
            <a:endParaRPr lang="es-CL" sz="2200" dirty="0" smtClean="0"/>
          </a:p>
          <a:p>
            <a:pPr algn="just"/>
            <a:r>
              <a:rPr lang="es-CL" sz="2200" dirty="0" smtClean="0"/>
              <a:t>Uso </a:t>
            </a:r>
            <a:r>
              <a:rPr lang="es-CL" sz="2200" dirty="0"/>
              <a:t>de fondos públicos para actividades o compras ajenas a la organización gubernamental. </a:t>
            </a:r>
            <a:endParaRPr lang="es-CL" sz="2200" dirty="0" smtClean="0"/>
          </a:p>
          <a:p>
            <a:pPr algn="just"/>
            <a:r>
              <a:rPr lang="es-CL" sz="2200" dirty="0" smtClean="0"/>
              <a:t>Uso </a:t>
            </a:r>
            <a:r>
              <a:rPr lang="es-CL" sz="2200" dirty="0"/>
              <a:t>de fondos públicos para la compra de regalos o donaciones que no estén autorizadas por ley. </a:t>
            </a:r>
            <a:endParaRPr lang="es-CL" sz="2200" dirty="0" smtClean="0"/>
          </a:p>
          <a:p>
            <a:pPr algn="just"/>
            <a:r>
              <a:rPr lang="es-CL" sz="2200" dirty="0" smtClean="0"/>
              <a:t>Uso </a:t>
            </a:r>
            <a:r>
              <a:rPr lang="es-CL" sz="2200" dirty="0"/>
              <a:t>del automóvil institucional para motivos personales y/o fuera de días laborales sin justificación alguna. </a:t>
            </a:r>
            <a:endParaRPr lang="es-CL" sz="2200" dirty="0" smtClean="0"/>
          </a:p>
          <a:p>
            <a:pPr algn="just"/>
            <a:r>
              <a:rPr lang="es-CL" sz="2200" dirty="0" smtClean="0"/>
              <a:t>Adquisición </a:t>
            </a:r>
            <a:r>
              <a:rPr lang="es-CL" sz="2200" dirty="0"/>
              <a:t>de activos innecesarios para la organización gubernamental o que no cumplen con lo requerido por ésta, usualmente con el propósito de obtener una “comisión” del proveedor</a:t>
            </a:r>
          </a:p>
        </p:txBody>
      </p:sp>
    </p:spTree>
    <p:extLst>
      <p:ext uri="{BB962C8B-B14F-4D97-AF65-F5344CB8AC3E}">
        <p14:creationId xmlns:p14="http://schemas.microsoft.com/office/powerpoint/2010/main" val="22611890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52400"/>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23</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1196752"/>
            <a:ext cx="8419056" cy="50336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smtClean="0"/>
              <a:t>II.- ASOCIADAS A CONFLICTOS DE INTERÉS </a:t>
            </a:r>
          </a:p>
          <a:p>
            <a:pPr algn="just"/>
            <a:r>
              <a:rPr lang="es-CL" sz="2400" dirty="0" smtClean="0"/>
              <a:t>Relaciones cercanas de parentesco, sociales o de negocios de una de las contrapartes una operación con un funcionario público relacionado a la aceptación de dicha operación. </a:t>
            </a:r>
          </a:p>
          <a:p>
            <a:pPr algn="just"/>
            <a:r>
              <a:rPr lang="es-CL" sz="2400" dirty="0" smtClean="0"/>
              <a:t>Funcionarios públicos que ejercen como propietarios, directores o ejecutivos de una persona jurídica que participa directa o indirectamente de una licitación o contrato. </a:t>
            </a:r>
          </a:p>
          <a:p>
            <a:pPr algn="just"/>
            <a:r>
              <a:rPr lang="es-CL" sz="2400" dirty="0" smtClean="0"/>
              <a:t>Una Persona Expuesta Políticamente (PEP) es director o propietario efectivo de una persona jurídica, la cual, a su vez, es contratista de una organización gubernamental. </a:t>
            </a:r>
            <a:endParaRPr lang="es-CL" sz="2200" dirty="0"/>
          </a:p>
        </p:txBody>
      </p:sp>
    </p:spTree>
    <p:extLst>
      <p:ext uri="{BB962C8B-B14F-4D97-AF65-F5344CB8AC3E}">
        <p14:creationId xmlns:p14="http://schemas.microsoft.com/office/powerpoint/2010/main" val="10439999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52400"/>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24</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836712"/>
            <a:ext cx="8419056" cy="5691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III.- ASOCIADAS A MANEJO DE INFORMACIÓN </a:t>
            </a:r>
            <a:endParaRPr lang="es-CL" sz="2400" dirty="0" smtClean="0"/>
          </a:p>
          <a:p>
            <a:pPr algn="just"/>
            <a:r>
              <a:rPr lang="es-CL" dirty="0" smtClean="0"/>
              <a:t>Otorgamiento </a:t>
            </a:r>
            <a:r>
              <a:rPr lang="es-CL" dirty="0"/>
              <a:t>de privilegios o permisos distintos al perfil del usuario de una cuenta, o a usuarios no autorizados. </a:t>
            </a:r>
            <a:endParaRPr lang="es-CL" dirty="0" smtClean="0"/>
          </a:p>
          <a:p>
            <a:pPr algn="just"/>
            <a:r>
              <a:rPr lang="es-CL" dirty="0" smtClean="0"/>
              <a:t>Funcionario </a:t>
            </a:r>
            <a:r>
              <a:rPr lang="es-CL" dirty="0"/>
              <a:t>público que divulga información personal de otros funcionarios de su organización gubernamental a empresas que manejan bases de datos. </a:t>
            </a:r>
            <a:endParaRPr lang="es-CL" dirty="0" smtClean="0"/>
          </a:p>
          <a:p>
            <a:pPr algn="just"/>
            <a:r>
              <a:rPr lang="es-CL" dirty="0" smtClean="0"/>
              <a:t>Funcionario </a:t>
            </a:r>
            <a:r>
              <a:rPr lang="es-CL" dirty="0"/>
              <a:t>público que revela información secreta de su organización gubernamental a los medios de comunicación o a las entidades reguladas por su institución, pudiendo recibir algún tipo de retribución por ello. </a:t>
            </a:r>
            <a:endParaRPr lang="es-CL" dirty="0" smtClean="0"/>
          </a:p>
          <a:p>
            <a:pPr algn="just"/>
            <a:r>
              <a:rPr lang="es-CL" dirty="0" smtClean="0"/>
              <a:t>Funcionario </a:t>
            </a:r>
            <a:r>
              <a:rPr lang="es-CL" dirty="0"/>
              <a:t>que revela, de forma ilegal, información confidencial a determinada(s) empresa(s), en el marco de una licitación pública. </a:t>
            </a:r>
            <a:r>
              <a:rPr lang="es-CL" dirty="0" smtClean="0"/>
              <a:t>Proveedor </a:t>
            </a:r>
            <a:r>
              <a:rPr lang="es-CL" dirty="0"/>
              <a:t>que no cumple con alguna cláusula de confidencialidad estipulada en un contrato de prestación de servicios</a:t>
            </a:r>
            <a:r>
              <a:rPr lang="es-CL" dirty="0" smtClean="0"/>
              <a:t>.</a:t>
            </a:r>
          </a:p>
          <a:p>
            <a:pPr algn="just"/>
            <a:r>
              <a:rPr lang="es-CL" dirty="0" smtClean="0"/>
              <a:t>Existencia </a:t>
            </a:r>
            <a:r>
              <a:rPr lang="es-CL" dirty="0"/>
              <a:t>de evidencias que soportan el sabotaje en el uso de claves de acceso para el ingreso a los sistemas. </a:t>
            </a:r>
          </a:p>
          <a:p>
            <a:pPr algn="just"/>
            <a:r>
              <a:rPr lang="es-CL" dirty="0" smtClean="0"/>
              <a:t>Existencia </a:t>
            </a:r>
            <a:r>
              <a:rPr lang="es-CL" dirty="0"/>
              <a:t>de evidencias que soportan un posible ocultamiento de la información y/o maquillaje de la información reportada.</a:t>
            </a:r>
          </a:p>
        </p:txBody>
      </p:sp>
    </p:spTree>
    <p:extLst>
      <p:ext uri="{BB962C8B-B14F-4D97-AF65-F5344CB8AC3E}">
        <p14:creationId xmlns:p14="http://schemas.microsoft.com/office/powerpoint/2010/main" val="10439999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52400"/>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25</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1412776"/>
            <a:ext cx="8419056" cy="481757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IV.- ASOCIADAS A PROCESO DE FISCALIZACIÓN Y SANCIÓN DE ENTIDADES REGULADAS </a:t>
            </a:r>
            <a:endParaRPr lang="es-CL" sz="2400" dirty="0" smtClean="0"/>
          </a:p>
          <a:p>
            <a:pPr algn="just"/>
            <a:r>
              <a:rPr lang="es-CL" sz="2400" dirty="0" smtClean="0"/>
              <a:t>Actualizar </a:t>
            </a:r>
            <a:r>
              <a:rPr lang="es-CL" sz="2400" dirty="0"/>
              <a:t>el registro con datos de entidades reguladas desajustados de la realidad o derechamente falsos, por incentivos o relaciones inadecuadas del funcionario con ellos. </a:t>
            </a:r>
            <a:endParaRPr lang="es-CL" sz="2400" dirty="0" smtClean="0"/>
          </a:p>
          <a:p>
            <a:pPr algn="just"/>
            <a:r>
              <a:rPr lang="es-CL" sz="2400" dirty="0" smtClean="0"/>
              <a:t>Favorecer </a:t>
            </a:r>
            <a:r>
              <a:rPr lang="es-CL" sz="2400" dirty="0"/>
              <a:t>a entidades reguladas en procedimientos </a:t>
            </a:r>
            <a:r>
              <a:rPr lang="es-CL" sz="2400" dirty="0" err="1"/>
              <a:t>infraccionales</a:t>
            </a:r>
            <a:r>
              <a:rPr lang="es-CL" sz="2400" dirty="0"/>
              <a:t> sancionatorios. </a:t>
            </a:r>
            <a:endParaRPr lang="es-CL" sz="2400" dirty="0" smtClean="0"/>
          </a:p>
          <a:p>
            <a:pPr algn="just"/>
            <a:r>
              <a:rPr lang="es-CL" sz="2400" dirty="0" smtClean="0"/>
              <a:t>Funcionarios </a:t>
            </a:r>
            <a:r>
              <a:rPr lang="es-CL" sz="2400" dirty="0"/>
              <a:t>que omiten ejercer las funciones de control y sanción asignadas a la institución pública. </a:t>
            </a:r>
            <a:endParaRPr lang="es-CL" sz="2200" dirty="0"/>
          </a:p>
        </p:txBody>
      </p:sp>
    </p:spTree>
    <p:extLst>
      <p:ext uri="{BB962C8B-B14F-4D97-AF65-F5344CB8AC3E}">
        <p14:creationId xmlns:p14="http://schemas.microsoft.com/office/powerpoint/2010/main" val="10439999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52400"/>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26</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836712"/>
            <a:ext cx="8419056" cy="53936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V.- ASOCIADAS A FUNCIONARIOS </a:t>
            </a:r>
            <a:r>
              <a:rPr lang="es-CL" sz="2400" dirty="0" smtClean="0"/>
              <a:t>ADMINISTRACIÓN </a:t>
            </a:r>
            <a:r>
              <a:rPr lang="es-CL" sz="2400" dirty="0"/>
              <a:t>PÚBLICA </a:t>
            </a:r>
            <a:endParaRPr lang="es-CL" sz="2400" dirty="0" smtClean="0"/>
          </a:p>
          <a:p>
            <a:pPr algn="just"/>
            <a:r>
              <a:rPr lang="es-CL" sz="1900" dirty="0" smtClean="0"/>
              <a:t>Funcionario público que se niega o dificulta la prestación de sus servicios, sugiriendo realizar pagos irregulares para agilizar su cometido o bien para pasar por alto un determinado trámite. </a:t>
            </a:r>
          </a:p>
          <a:p>
            <a:pPr algn="just"/>
            <a:r>
              <a:rPr lang="es-CL" sz="1900" dirty="0" smtClean="0"/>
              <a:t>Funcionarios públicos que, pese a no atender público, son visitados regularmente por clientes externos. </a:t>
            </a:r>
          </a:p>
          <a:p>
            <a:pPr algn="just"/>
            <a:r>
              <a:rPr lang="es-CL" sz="1900" dirty="0" smtClean="0"/>
              <a:t>Acciones demostradas de obstrucción de las investigaciones, tales como pérdida de expedientes de investigaciones disciplinarias, ruptura deliberada de las cadenas de custodia de la información, entorpecimiento de las visitas de las autoridades competentes de realizar el control, pérdida de computadores que contienen información relacionada, etcétera. </a:t>
            </a:r>
          </a:p>
          <a:p>
            <a:pPr algn="just"/>
            <a:r>
              <a:rPr lang="es-CL" sz="1900" dirty="0" smtClean="0"/>
              <a:t>Frecuentemente es renuente a entregar información rutinaria al auditor o fiscalizador. </a:t>
            </a:r>
          </a:p>
          <a:p>
            <a:pPr algn="just"/>
            <a:r>
              <a:rPr lang="es-CL" sz="1900" dirty="0" smtClean="0"/>
              <a:t>Funcionario público que, con frecuencia recibe y acepta obsequios y regalías por parte de determinadas empresas. </a:t>
            </a:r>
          </a:p>
          <a:p>
            <a:pPr algn="just"/>
            <a:r>
              <a:rPr lang="es-CL" sz="1900" dirty="0"/>
              <a:t>Funcionarios o directivos de organizaciones gubernamentales que repentinamente presentan cambios en su nivel de vida o presentan comportamientos poco habituales. </a:t>
            </a:r>
          </a:p>
        </p:txBody>
      </p:sp>
    </p:spTree>
    <p:extLst>
      <p:ext uri="{BB962C8B-B14F-4D97-AF65-F5344CB8AC3E}">
        <p14:creationId xmlns:p14="http://schemas.microsoft.com/office/powerpoint/2010/main" val="10439999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52400"/>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27</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980728"/>
            <a:ext cx="8419056" cy="524962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V.- ASOCIADAS A FUNCIONARIOS </a:t>
            </a:r>
            <a:r>
              <a:rPr lang="es-CL" sz="2400" dirty="0" smtClean="0"/>
              <a:t>ADMINISTRACIÓN </a:t>
            </a:r>
            <a:r>
              <a:rPr lang="es-CL" sz="2400" dirty="0"/>
              <a:t>PÚBLICA </a:t>
            </a:r>
          </a:p>
          <a:p>
            <a:pPr algn="just"/>
            <a:r>
              <a:rPr lang="es-CL" dirty="0" smtClean="0"/>
              <a:t>Funcionarios </a:t>
            </a:r>
            <a:r>
              <a:rPr lang="es-CL" dirty="0"/>
              <a:t>públicos que con frecuencia permanecen en la oficina más allá de la hora del cierre o concurren a ella por fuera del horario habitual sin causa justificada. </a:t>
            </a:r>
          </a:p>
          <a:p>
            <a:pPr algn="just"/>
            <a:r>
              <a:rPr lang="es-CL" dirty="0"/>
              <a:t>Funcionarios públicos que dificultan o impiden que otro personal atienda a determinados clientes /usuarios. Funcionarios públicos que frecuentemente e injustificadamente se ausentan del lugar del trabajo</a:t>
            </a:r>
            <a:r>
              <a:rPr lang="es-CL" dirty="0" smtClean="0"/>
              <a:t>.</a:t>
            </a:r>
          </a:p>
          <a:p>
            <a:pPr algn="just"/>
            <a:r>
              <a:rPr lang="es-CL" dirty="0"/>
              <a:t>Funcionarios públicos que, a menudo, se descuadran en caja con explicación insuficiente o inadecuada. </a:t>
            </a:r>
            <a:endParaRPr lang="es-CL" dirty="0" smtClean="0"/>
          </a:p>
          <a:p>
            <a:pPr algn="just"/>
            <a:r>
              <a:rPr lang="es-CL" dirty="0" smtClean="0"/>
              <a:t>Funcionarios </a:t>
            </a:r>
            <a:r>
              <a:rPr lang="es-CL" dirty="0"/>
              <a:t>públicos renuentes a hacer el uso de su feriado legal (vacaciones).  Gran centralización de varias funciones en una misma persona y resistencia a delegar trabajo. </a:t>
            </a:r>
            <a:endParaRPr lang="es-CL" dirty="0" smtClean="0"/>
          </a:p>
          <a:p>
            <a:pPr algn="just"/>
            <a:r>
              <a:rPr lang="es-CL" dirty="0" smtClean="0"/>
              <a:t>Utilización </a:t>
            </a:r>
            <a:r>
              <a:rPr lang="es-CL" dirty="0"/>
              <a:t>de equipos computacionales y técnicos para trabajar fuera del horario laboral, sin justificación. </a:t>
            </a:r>
            <a:endParaRPr lang="es-CL" dirty="0" smtClean="0"/>
          </a:p>
          <a:p>
            <a:pPr algn="just"/>
            <a:r>
              <a:rPr lang="es-CL" dirty="0" smtClean="0"/>
              <a:t>La </a:t>
            </a:r>
            <a:r>
              <a:rPr lang="es-CL" dirty="0"/>
              <a:t>información proporcionada por la persona no se condice con la información pública que se dispone (declaraciones de patrimonio o remuneraciones oficiales publicadas). </a:t>
            </a:r>
          </a:p>
          <a:p>
            <a:pPr algn="just"/>
            <a:endParaRPr lang="es-CL" sz="2400" dirty="0"/>
          </a:p>
        </p:txBody>
      </p:sp>
    </p:spTree>
    <p:extLst>
      <p:ext uri="{BB962C8B-B14F-4D97-AF65-F5344CB8AC3E}">
        <p14:creationId xmlns:p14="http://schemas.microsoft.com/office/powerpoint/2010/main" val="10439999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44624"/>
            <a:ext cx="8571456" cy="684312"/>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28</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620688"/>
            <a:ext cx="8419056" cy="53936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b="1" dirty="0"/>
              <a:t>VI.- ASOCIADAS A INVENTARIOS </a:t>
            </a:r>
            <a:endParaRPr lang="es-CL" b="1" dirty="0" smtClean="0"/>
          </a:p>
          <a:p>
            <a:pPr algn="just"/>
            <a:r>
              <a:rPr lang="es-CL" sz="1900" dirty="0" smtClean="0"/>
              <a:t>Alta </a:t>
            </a:r>
            <a:r>
              <a:rPr lang="es-CL" sz="1900" dirty="0"/>
              <a:t>cantidad de ajustes de inventario por responsable y por proveedor. </a:t>
            </a:r>
            <a:endParaRPr lang="es-CL" sz="1900" dirty="0" smtClean="0"/>
          </a:p>
          <a:p>
            <a:pPr algn="just"/>
            <a:r>
              <a:rPr lang="es-CL" sz="1900" dirty="0" smtClean="0"/>
              <a:t>Alto </a:t>
            </a:r>
            <a:r>
              <a:rPr lang="es-CL" sz="1900" dirty="0"/>
              <a:t>nivel de mermas por tipo de inventario, locación, etcétera. </a:t>
            </a:r>
            <a:endParaRPr lang="es-CL" sz="1900" dirty="0" smtClean="0"/>
          </a:p>
          <a:p>
            <a:pPr algn="just"/>
            <a:r>
              <a:rPr lang="es-CL" sz="1900" dirty="0" smtClean="0"/>
              <a:t>Antigüedad </a:t>
            </a:r>
            <a:r>
              <a:rPr lang="es-CL" sz="1900" dirty="0"/>
              <a:t>excesiva de mercadería en tránsito. </a:t>
            </a:r>
            <a:endParaRPr lang="es-CL" sz="1900" dirty="0" smtClean="0"/>
          </a:p>
          <a:p>
            <a:pPr algn="just"/>
            <a:r>
              <a:rPr lang="es-CL" sz="1900" dirty="0" smtClean="0"/>
              <a:t>Falta </a:t>
            </a:r>
            <a:r>
              <a:rPr lang="es-CL" sz="1900" dirty="0"/>
              <a:t>de controles de ingreso y egreso de bienes para reparación. </a:t>
            </a:r>
            <a:endParaRPr lang="es-CL" sz="1900" dirty="0" smtClean="0"/>
          </a:p>
          <a:p>
            <a:pPr algn="just"/>
            <a:r>
              <a:rPr lang="es-CL" sz="1900" dirty="0" smtClean="0"/>
              <a:t>Identificar </a:t>
            </a:r>
            <a:r>
              <a:rPr lang="es-CL" sz="1900" dirty="0"/>
              <a:t>ítems con costo o cantidades negativas. </a:t>
            </a:r>
            <a:endParaRPr lang="es-CL" sz="1900" dirty="0" smtClean="0"/>
          </a:p>
          <a:p>
            <a:pPr algn="just"/>
            <a:r>
              <a:rPr lang="es-CL" sz="1900" dirty="0" smtClean="0"/>
              <a:t>Identificar </a:t>
            </a:r>
            <a:r>
              <a:rPr lang="es-CL" sz="1900" dirty="0"/>
              <a:t>un mismo ítem con diferente costo unitario según locación. </a:t>
            </a:r>
            <a:endParaRPr lang="es-CL" sz="1900" dirty="0" smtClean="0"/>
          </a:p>
          <a:p>
            <a:pPr algn="just"/>
            <a:r>
              <a:rPr lang="es-CL" sz="1900" dirty="0" smtClean="0"/>
              <a:t>Ítems </a:t>
            </a:r>
            <a:r>
              <a:rPr lang="es-CL" sz="1900" dirty="0"/>
              <a:t>con variaciones de costos mayores a un cierto porcentaje, entre períodos, definidos por la organización. </a:t>
            </a:r>
            <a:endParaRPr lang="es-CL" sz="1900" dirty="0" smtClean="0"/>
          </a:p>
          <a:p>
            <a:pPr algn="just"/>
            <a:r>
              <a:rPr lang="es-CL" sz="1900" dirty="0" smtClean="0"/>
              <a:t>Ítems </a:t>
            </a:r>
            <a:r>
              <a:rPr lang="es-CL" sz="1900" dirty="0"/>
              <a:t>con vida útil (antes de la fecha de vencimiento) inferior a un número de días, definidos por la organización. </a:t>
            </a:r>
            <a:endParaRPr lang="es-CL" sz="1900" dirty="0" smtClean="0"/>
          </a:p>
          <a:p>
            <a:pPr algn="just"/>
            <a:r>
              <a:rPr lang="es-CL" sz="1900" dirty="0" smtClean="0"/>
              <a:t>Ítems </a:t>
            </a:r>
            <a:r>
              <a:rPr lang="es-CL" sz="1900" dirty="0"/>
              <a:t>depositados en lugares de difícil acceso o sitios inusuales que hacen difícil su revisión o se encuentran inmovilizados durante mucho tiempo. </a:t>
            </a:r>
            <a:endParaRPr lang="es-CL" sz="1900" dirty="0" smtClean="0"/>
          </a:p>
          <a:p>
            <a:pPr algn="just"/>
            <a:r>
              <a:rPr lang="es-CL" sz="1900" dirty="0" smtClean="0"/>
              <a:t>Modificaciones </a:t>
            </a:r>
            <a:r>
              <a:rPr lang="es-CL" sz="1900" dirty="0"/>
              <a:t>a los stocks mínimos de seguridad. </a:t>
            </a:r>
            <a:endParaRPr lang="es-CL" sz="1900" dirty="0" smtClean="0"/>
          </a:p>
          <a:p>
            <a:pPr algn="just"/>
            <a:r>
              <a:rPr lang="es-CL" sz="1900" dirty="0" smtClean="0"/>
              <a:t>Movimientos </a:t>
            </a:r>
            <a:r>
              <a:rPr lang="es-CL" sz="1900" dirty="0"/>
              <a:t>de inventarios duplicados. </a:t>
            </a:r>
            <a:endParaRPr lang="es-CL" sz="1900" dirty="0" smtClean="0"/>
          </a:p>
          <a:p>
            <a:pPr algn="just"/>
            <a:r>
              <a:rPr lang="es-CL" sz="1900" dirty="0" smtClean="0"/>
              <a:t>Programas </a:t>
            </a:r>
            <a:r>
              <a:rPr lang="es-CL" sz="1900" dirty="0"/>
              <a:t>de inventarios donde varios usuarios pueden modificar los datos</a:t>
            </a:r>
            <a:r>
              <a:rPr lang="es-CL" sz="1900" dirty="0" smtClean="0"/>
              <a:t>.</a:t>
            </a:r>
          </a:p>
          <a:p>
            <a:pPr algn="just"/>
            <a:r>
              <a:rPr lang="es-CL" sz="1900" dirty="0" smtClean="0"/>
              <a:t>Ítems </a:t>
            </a:r>
            <a:r>
              <a:rPr lang="es-CL" sz="1900" dirty="0"/>
              <a:t>en stock inmovilizados durante mucho tiempo. </a:t>
            </a:r>
            <a:endParaRPr lang="es-CL" sz="1900" dirty="0" smtClean="0"/>
          </a:p>
          <a:p>
            <a:pPr algn="just"/>
            <a:r>
              <a:rPr lang="es-CL" sz="1900" dirty="0" smtClean="0"/>
              <a:t>Altos </a:t>
            </a:r>
            <a:r>
              <a:rPr lang="es-CL" sz="1900" dirty="0"/>
              <a:t>niveles de devoluciones por ítem/proveedor.</a:t>
            </a:r>
          </a:p>
        </p:txBody>
      </p:sp>
    </p:spTree>
    <p:extLst>
      <p:ext uri="{BB962C8B-B14F-4D97-AF65-F5344CB8AC3E}">
        <p14:creationId xmlns:p14="http://schemas.microsoft.com/office/powerpoint/2010/main" val="10439999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52400"/>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29</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836711"/>
            <a:ext cx="8419056" cy="57109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VII.- ASOCIADAS A TRANSACCIONES FINANCIERAS UTILIZANDO FONDOS PÚBLICOS </a:t>
            </a:r>
            <a:endParaRPr lang="es-CL" sz="2400" dirty="0" smtClean="0"/>
          </a:p>
          <a:p>
            <a:pPr algn="just"/>
            <a:r>
              <a:rPr lang="es-CL" dirty="0" smtClean="0"/>
              <a:t>Cheques </a:t>
            </a:r>
            <a:r>
              <a:rPr lang="es-CL" dirty="0"/>
              <a:t>anulados y no reemitidos, cuando sí correspondía. </a:t>
            </a:r>
            <a:endParaRPr lang="es-CL" dirty="0" smtClean="0"/>
          </a:p>
          <a:p>
            <a:pPr algn="just"/>
            <a:r>
              <a:rPr lang="es-CL" dirty="0" smtClean="0"/>
              <a:t>Cheques </a:t>
            </a:r>
            <a:r>
              <a:rPr lang="es-CL" dirty="0"/>
              <a:t>emitidos no asociados a órdenes de pago o duplicados</a:t>
            </a:r>
            <a:r>
              <a:rPr lang="es-CL" dirty="0" smtClean="0"/>
              <a:t>.</a:t>
            </a:r>
          </a:p>
          <a:p>
            <a:pPr algn="just"/>
            <a:r>
              <a:rPr lang="es-CL" dirty="0" smtClean="0"/>
              <a:t>Cobros </a:t>
            </a:r>
            <a:r>
              <a:rPr lang="es-CL" dirty="0"/>
              <a:t>de cheques en efectivo por terceros por sumas significativas de dinero provenientes desde cuentas de una institución pública. </a:t>
            </a:r>
            <a:endParaRPr lang="es-CL" dirty="0" smtClean="0"/>
          </a:p>
          <a:p>
            <a:pPr algn="just"/>
            <a:r>
              <a:rPr lang="es-CL" dirty="0" smtClean="0"/>
              <a:t>Créditos </a:t>
            </a:r>
            <a:r>
              <a:rPr lang="es-CL" dirty="0"/>
              <a:t>bancarios por depósito, no asociados a liquidaciones de Tesorería. </a:t>
            </a:r>
            <a:endParaRPr lang="es-CL" dirty="0" smtClean="0"/>
          </a:p>
          <a:p>
            <a:pPr algn="just"/>
            <a:r>
              <a:rPr lang="es-CL" dirty="0" smtClean="0"/>
              <a:t>Cuentas </a:t>
            </a:r>
            <a:r>
              <a:rPr lang="es-CL" dirty="0"/>
              <a:t>bancarias que no se concilian de manera oportuna</a:t>
            </a:r>
            <a:r>
              <a:rPr lang="es-CL" dirty="0" smtClean="0"/>
              <a:t>.</a:t>
            </a:r>
          </a:p>
          <a:p>
            <a:pPr algn="just"/>
            <a:r>
              <a:rPr lang="es-CL" dirty="0" smtClean="0"/>
              <a:t>Débitos </a:t>
            </a:r>
            <a:r>
              <a:rPr lang="es-CL" dirty="0"/>
              <a:t>y créditos bancarios no asociados a cheques emitidos o generados por transferencias inconsistentes. </a:t>
            </a:r>
            <a:endParaRPr lang="es-CL" dirty="0" smtClean="0"/>
          </a:p>
          <a:p>
            <a:pPr algn="just"/>
            <a:r>
              <a:rPr lang="es-CL" dirty="0" smtClean="0"/>
              <a:t>Depósito </a:t>
            </a:r>
            <a:r>
              <a:rPr lang="es-CL" dirty="0"/>
              <a:t>frecuente de cheques girados desde cuentas de organizaciones gubernamentales que son depositados en cuentas de particulares y que inmediatamente son retirados o transferidos</a:t>
            </a:r>
            <a:r>
              <a:rPr lang="es-CL" dirty="0" smtClean="0"/>
              <a:t>.</a:t>
            </a:r>
          </a:p>
          <a:p>
            <a:pPr algn="just"/>
            <a:r>
              <a:rPr lang="es-CL" dirty="0" smtClean="0"/>
              <a:t>Depósito </a:t>
            </a:r>
            <a:r>
              <a:rPr lang="es-CL" dirty="0"/>
              <a:t>frecuentes de cheques girados por la organización gubernamental desde la cuenta de un particular</a:t>
            </a:r>
            <a:r>
              <a:rPr lang="es-CL" dirty="0" smtClean="0"/>
              <a:t>.</a:t>
            </a:r>
          </a:p>
          <a:p>
            <a:pPr algn="just"/>
            <a:r>
              <a:rPr lang="es-CL" dirty="0" smtClean="0"/>
              <a:t>Operaciones </a:t>
            </a:r>
            <a:r>
              <a:rPr lang="es-CL" dirty="0"/>
              <a:t>fraccionadas para eludir sistemas de control. </a:t>
            </a:r>
          </a:p>
        </p:txBody>
      </p:sp>
    </p:spTree>
    <p:extLst>
      <p:ext uri="{BB962C8B-B14F-4D97-AF65-F5344CB8AC3E}">
        <p14:creationId xmlns:p14="http://schemas.microsoft.com/office/powerpoint/2010/main" val="10439999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b="1" dirty="0" smtClean="0"/>
              <a:t>¿Cómo funciona el Sistema Nacional preventivo de LA/FT/DF ?  </a:t>
            </a:r>
            <a:endParaRPr lang="es-ES"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3</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pic>
        <p:nvPicPr>
          <p:cNvPr id="2053"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7235" y="1916832"/>
            <a:ext cx="8177213" cy="3291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redondeado"/>
          <p:cNvSpPr/>
          <p:nvPr/>
        </p:nvSpPr>
        <p:spPr>
          <a:xfrm>
            <a:off x="827584" y="5301208"/>
            <a:ext cx="3240360" cy="216024"/>
          </a:xfrm>
          <a:prstGeom prst="round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s-CL" sz="1200" dirty="0" smtClean="0">
                <a:solidFill>
                  <a:schemeClr val="tx1"/>
                </a:solidFill>
              </a:rPr>
              <a:t>Fuente: Unidad Análisis Financiero</a:t>
            </a:r>
            <a:endParaRPr lang="es-CL" sz="1200" dirty="0">
              <a:solidFill>
                <a:schemeClr val="tx1"/>
              </a:solidFill>
            </a:endParaRPr>
          </a:p>
        </p:txBody>
      </p:sp>
    </p:spTree>
    <p:extLst>
      <p:ext uri="{BB962C8B-B14F-4D97-AF65-F5344CB8AC3E}">
        <p14:creationId xmlns:p14="http://schemas.microsoft.com/office/powerpoint/2010/main" val="27002471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52400"/>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30</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836711"/>
            <a:ext cx="8419056" cy="57109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VII.- ASOCIADAS A TRANSACCIONES FINANCIERAS UTILIZANDO FONDOS PÚBLICOS </a:t>
            </a:r>
            <a:endParaRPr lang="es-CL" sz="2400" dirty="0" smtClean="0"/>
          </a:p>
          <a:p>
            <a:pPr algn="just"/>
            <a:r>
              <a:rPr lang="es-CL" sz="1900" dirty="0"/>
              <a:t>Pagos a la orden de una empresa o persona distinta del proveedor. </a:t>
            </a:r>
            <a:endParaRPr lang="es-CL" sz="1900" dirty="0" smtClean="0"/>
          </a:p>
          <a:p>
            <a:pPr algn="just"/>
            <a:r>
              <a:rPr lang="es-CL" sz="1900" dirty="0" smtClean="0"/>
              <a:t>Retiros </a:t>
            </a:r>
            <a:r>
              <a:rPr lang="es-CL" sz="1900" dirty="0"/>
              <a:t>de dinero con cargo a cuentas públicas que se realizan en lugares y horas diferentes o con patrones de comportamiento que no están acordes a este tipo de cuentas. </a:t>
            </a:r>
            <a:endParaRPr lang="es-CL" sz="1900" dirty="0" smtClean="0"/>
          </a:p>
          <a:p>
            <a:pPr algn="just"/>
            <a:r>
              <a:rPr lang="es-CL" sz="1900" dirty="0" smtClean="0"/>
              <a:t>Arreglos </a:t>
            </a:r>
            <a:r>
              <a:rPr lang="es-CL" sz="1900" dirty="0"/>
              <a:t>especiales con bancos para establecer transacciones poco claras (giros, préstamos, etcétera.) </a:t>
            </a:r>
            <a:endParaRPr lang="es-CL" sz="1900" dirty="0" smtClean="0"/>
          </a:p>
          <a:p>
            <a:pPr algn="just"/>
            <a:r>
              <a:rPr lang="es-CL" sz="1900" dirty="0" smtClean="0"/>
              <a:t>Ausencia</a:t>
            </a:r>
            <a:r>
              <a:rPr lang="es-CL" sz="1900" dirty="0"/>
              <a:t>, alteración o simulación de documentos que soportan el origen de las transacciones financieras relacionadas con la organización gubernamental</a:t>
            </a:r>
            <a:r>
              <a:rPr lang="es-CL" sz="1900" dirty="0" smtClean="0"/>
              <a:t>.</a:t>
            </a:r>
          </a:p>
          <a:p>
            <a:pPr algn="just"/>
            <a:r>
              <a:rPr lang="es-CL" sz="1900" dirty="0" smtClean="0"/>
              <a:t>Solicitudes </a:t>
            </a:r>
            <a:r>
              <a:rPr lang="es-CL" sz="1900" dirty="0"/>
              <a:t>de pago de último momento, sin el suficiente respaldo documental. </a:t>
            </a:r>
            <a:endParaRPr lang="es-CL" sz="1900" dirty="0" smtClean="0"/>
          </a:p>
          <a:p>
            <a:pPr algn="just"/>
            <a:r>
              <a:rPr lang="es-CL" sz="1900" dirty="0" smtClean="0"/>
              <a:t>Colocar </a:t>
            </a:r>
            <a:r>
              <a:rPr lang="es-CL" sz="1900" dirty="0"/>
              <a:t>en la caja chica vales o cheques sin fecha, con fecha adelantada o con fecha atrasada. </a:t>
            </a:r>
            <a:endParaRPr lang="es-CL" sz="1900" dirty="0" smtClean="0"/>
          </a:p>
          <a:p>
            <a:pPr algn="just"/>
            <a:r>
              <a:rPr lang="es-CL" sz="1900" dirty="0" smtClean="0"/>
              <a:t>Deudas </a:t>
            </a:r>
            <a:r>
              <a:rPr lang="es-CL" sz="1900" dirty="0"/>
              <a:t>vencidas impagas por mucho tiempo. </a:t>
            </a:r>
            <a:endParaRPr lang="es-CL" sz="1900" dirty="0" smtClean="0"/>
          </a:p>
          <a:p>
            <a:pPr algn="just"/>
            <a:r>
              <a:rPr lang="es-CL" sz="1900" dirty="0" smtClean="0"/>
              <a:t>Documentos </a:t>
            </a:r>
            <a:r>
              <a:rPr lang="es-CL" sz="1900" dirty="0"/>
              <a:t>financieros frecuentemente anulados</a:t>
            </a:r>
            <a:r>
              <a:rPr lang="es-CL" sz="1900" dirty="0" smtClean="0"/>
              <a:t>.</a:t>
            </a:r>
          </a:p>
          <a:p>
            <a:pPr algn="just"/>
            <a:r>
              <a:rPr lang="es-CL" sz="1900" dirty="0" smtClean="0"/>
              <a:t>Facturas </a:t>
            </a:r>
            <a:r>
              <a:rPr lang="es-CL" sz="1900" dirty="0"/>
              <a:t>en fotocopias sin certificación de autenticidad (cuando corresponda). </a:t>
            </a:r>
            <a:endParaRPr lang="es-CL" sz="1900" dirty="0" smtClean="0"/>
          </a:p>
          <a:p>
            <a:pPr algn="just"/>
            <a:r>
              <a:rPr lang="es-CL" sz="1900" dirty="0" smtClean="0"/>
              <a:t>Falta </a:t>
            </a:r>
            <a:r>
              <a:rPr lang="es-CL" sz="1900" dirty="0"/>
              <a:t>de control de consistencia en rendiciones de fondos de caja. </a:t>
            </a:r>
          </a:p>
        </p:txBody>
      </p:sp>
    </p:spTree>
    <p:extLst>
      <p:ext uri="{BB962C8B-B14F-4D97-AF65-F5344CB8AC3E}">
        <p14:creationId xmlns:p14="http://schemas.microsoft.com/office/powerpoint/2010/main" val="42901533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52400"/>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31</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96644"/>
            <a:ext cx="779579" cy="584684"/>
          </a:xfrm>
          <a:prstGeom prst="rect">
            <a:avLst/>
          </a:prstGeom>
        </p:spPr>
      </p:pic>
      <p:sp>
        <p:nvSpPr>
          <p:cNvPr id="11" name="2 Marcador de contenido"/>
          <p:cNvSpPr txBox="1">
            <a:spLocks/>
          </p:cNvSpPr>
          <p:nvPr/>
        </p:nvSpPr>
        <p:spPr bwMode="auto">
          <a:xfrm>
            <a:off x="152400" y="836711"/>
            <a:ext cx="8419056" cy="57109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VIII.- ASOCIADAS AL PAGO DE REMUNERACIONES </a:t>
            </a:r>
            <a:endParaRPr lang="es-CL" sz="2400" dirty="0" smtClean="0"/>
          </a:p>
          <a:p>
            <a:pPr algn="just"/>
            <a:r>
              <a:rPr lang="es-CL" sz="2100" dirty="0" smtClean="0"/>
              <a:t>Contratación </a:t>
            </a:r>
            <a:r>
              <a:rPr lang="es-CL" sz="2100" dirty="0"/>
              <a:t>o ingresos de funcionario público que fue desafectado o despedido, sin justificación</a:t>
            </a:r>
            <a:r>
              <a:rPr lang="es-CL" sz="2100" dirty="0" smtClean="0"/>
              <a:t>.</a:t>
            </a:r>
          </a:p>
          <a:p>
            <a:pPr algn="just"/>
            <a:r>
              <a:rPr lang="es-CL" sz="2100" dirty="0" smtClean="0"/>
              <a:t>Cuando </a:t>
            </a:r>
            <a:r>
              <a:rPr lang="es-CL" sz="2100" dirty="0"/>
              <a:t>se dificulta la distinción entre los flujos de fondos personales y aquellos derivados de su actividad profesional. </a:t>
            </a:r>
            <a:endParaRPr lang="es-CL" sz="2100" dirty="0" smtClean="0"/>
          </a:p>
          <a:p>
            <a:pPr algn="just"/>
            <a:r>
              <a:rPr lang="es-CL" sz="2100" dirty="0" smtClean="0"/>
              <a:t>Depósitos </a:t>
            </a:r>
            <a:r>
              <a:rPr lang="es-CL" sz="2100" dirty="0"/>
              <a:t>de sueldos en cuentas bancarias a nombre de un beneficiario distinto del personal. </a:t>
            </a:r>
            <a:endParaRPr lang="es-CL" sz="2100" dirty="0" smtClean="0"/>
          </a:p>
          <a:p>
            <a:pPr algn="just"/>
            <a:r>
              <a:rPr lang="es-CL" sz="2100" dirty="0" smtClean="0"/>
              <a:t>Funcionarios </a:t>
            </a:r>
            <a:r>
              <a:rPr lang="es-CL" sz="2100" dirty="0"/>
              <a:t>con datos compartidos (nombre, domicilio, RUT) y con distinto número de carpeta o registro. </a:t>
            </a:r>
            <a:endParaRPr lang="es-CL" sz="2100" dirty="0" smtClean="0"/>
          </a:p>
          <a:p>
            <a:pPr algn="just"/>
            <a:r>
              <a:rPr lang="es-CL" sz="2100" dirty="0" smtClean="0"/>
              <a:t>Ingresos </a:t>
            </a:r>
            <a:r>
              <a:rPr lang="es-CL" sz="2100" dirty="0"/>
              <a:t>y egresos de funcionario público, sin autorización adecuada. </a:t>
            </a:r>
            <a:endParaRPr lang="es-CL" sz="2100" dirty="0" smtClean="0"/>
          </a:p>
          <a:p>
            <a:pPr algn="just"/>
            <a:r>
              <a:rPr lang="es-CL" sz="2100" dirty="0" smtClean="0"/>
              <a:t>Pagos </a:t>
            </a:r>
            <a:r>
              <a:rPr lang="es-CL" sz="2100" dirty="0"/>
              <a:t>a funcionarios fantasmas (empleados inventados), sueldos ficticios o duplicados. </a:t>
            </a:r>
            <a:endParaRPr lang="es-CL" sz="2100" dirty="0" smtClean="0"/>
          </a:p>
          <a:p>
            <a:pPr algn="just"/>
            <a:r>
              <a:rPr lang="es-CL" sz="2100" dirty="0" smtClean="0"/>
              <a:t>Pagos </a:t>
            </a:r>
            <a:r>
              <a:rPr lang="es-CL" sz="2100" dirty="0"/>
              <a:t>realizados a funcionarios públicos por conceptos distintos a los estipulados para sus remuneraciones. </a:t>
            </a:r>
            <a:endParaRPr lang="es-CL" sz="2100" dirty="0" smtClean="0"/>
          </a:p>
          <a:p>
            <a:pPr algn="just"/>
            <a:r>
              <a:rPr lang="es-CL" sz="2100" dirty="0" smtClean="0"/>
              <a:t>Ranking </a:t>
            </a:r>
            <a:r>
              <a:rPr lang="es-CL" sz="2100" dirty="0"/>
              <a:t>de horas extras por empleado/jefe autorizante, falsificación de carga horaria.</a:t>
            </a:r>
          </a:p>
        </p:txBody>
      </p:sp>
    </p:spTree>
    <p:extLst>
      <p:ext uri="{BB962C8B-B14F-4D97-AF65-F5344CB8AC3E}">
        <p14:creationId xmlns:p14="http://schemas.microsoft.com/office/powerpoint/2010/main" val="42901533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52400"/>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32</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692696"/>
            <a:ext cx="8419056" cy="57109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b="1" dirty="0"/>
              <a:t>IX.- ASOCIADAS A PROCESOS DE CONTRATACIÓN DE FUNCIONARIOS PÚBLICOS </a:t>
            </a:r>
            <a:endParaRPr lang="es-CL" b="1" dirty="0" smtClean="0"/>
          </a:p>
          <a:p>
            <a:pPr algn="just"/>
            <a:r>
              <a:rPr lang="es-CL" sz="1800" dirty="0" smtClean="0"/>
              <a:t>Contratar </a:t>
            </a:r>
            <a:r>
              <a:rPr lang="es-CL" sz="1800" dirty="0"/>
              <a:t>a funcionarios incumpliendo el procedimiento de reclutamiento interno o legal</a:t>
            </a:r>
            <a:r>
              <a:rPr lang="es-CL" sz="1800" dirty="0" smtClean="0"/>
              <a:t>.</a:t>
            </a:r>
          </a:p>
          <a:p>
            <a:pPr algn="just"/>
            <a:r>
              <a:rPr lang="es-CL" sz="1800" dirty="0" smtClean="0"/>
              <a:t>Contratar </a:t>
            </a:r>
            <a:r>
              <a:rPr lang="es-CL" sz="1800" dirty="0"/>
              <a:t>a personal en cargos de la organización gubernamental en razón de la obtención de contraprestaciones de provecho particular para el funcionario involucrado. </a:t>
            </a:r>
            <a:endParaRPr lang="es-CL" sz="1800" dirty="0" smtClean="0"/>
          </a:p>
          <a:p>
            <a:pPr algn="just"/>
            <a:r>
              <a:rPr lang="es-CL" sz="1800" dirty="0" smtClean="0"/>
              <a:t>Contratar </a:t>
            </a:r>
            <a:r>
              <a:rPr lang="es-CL" sz="1800" dirty="0"/>
              <a:t>en cargos de la organización gubernamental a personas con relaciones de parentesco consanguíneo o por afinidad, en cualquiera de sus grados, respecto del funcionario de la organización gubernamental a cargo de dicha contratación. </a:t>
            </a:r>
            <a:endParaRPr lang="es-CL" sz="1800" dirty="0" smtClean="0"/>
          </a:p>
          <a:p>
            <a:pPr algn="just"/>
            <a:r>
              <a:rPr lang="es-CL" sz="1800" dirty="0" smtClean="0"/>
              <a:t>Cambios </a:t>
            </a:r>
            <a:r>
              <a:rPr lang="es-CL" sz="1800" dirty="0"/>
              <a:t>frecuentes de perfiles de cargos y del manual de funciones para ajustar los requerimientos a los perfiles específicos de las personas que se quiere beneficiar. </a:t>
            </a:r>
            <a:endParaRPr lang="es-CL" sz="1800" dirty="0" smtClean="0"/>
          </a:p>
          <a:p>
            <a:pPr algn="just"/>
            <a:r>
              <a:rPr lang="es-CL" sz="1800" dirty="0" smtClean="0"/>
              <a:t>Contratación </a:t>
            </a:r>
            <a:r>
              <a:rPr lang="es-CL" sz="1800" dirty="0"/>
              <a:t>de personas que no cumplen con los perfiles requeridos para los cargos en cuestión o con las condiciones e idoneidad requerida para el cargo, especialmente en los cargos de supervisión, o que demuestren posteriormente una evidente incompetencia en el ejercicio de sus funciones</a:t>
            </a:r>
            <a:r>
              <a:rPr lang="es-CL" sz="1800" dirty="0" smtClean="0"/>
              <a:t>.</a:t>
            </a:r>
          </a:p>
          <a:p>
            <a:pPr algn="just"/>
            <a:r>
              <a:rPr lang="es-CL" sz="1800" dirty="0" smtClean="0"/>
              <a:t>Creación </a:t>
            </a:r>
            <a:r>
              <a:rPr lang="es-CL" sz="1800" dirty="0"/>
              <a:t>de cargos y contratación injustificada de nuevos funcionarios que no corresponden a las necesidades reales de la organización gubernamental, en algunas  oportunidades en calidad de asesores que solventen las deficiencias que se presentan en el perfil del directivo contratado. </a:t>
            </a:r>
          </a:p>
        </p:txBody>
      </p:sp>
    </p:spTree>
    <p:extLst>
      <p:ext uri="{BB962C8B-B14F-4D97-AF65-F5344CB8AC3E}">
        <p14:creationId xmlns:p14="http://schemas.microsoft.com/office/powerpoint/2010/main" val="42901533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52400"/>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33</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836711"/>
            <a:ext cx="8419056" cy="57109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X.- ASOCIADAS A LICITACIONES Y COMPRAS </a:t>
            </a:r>
            <a:r>
              <a:rPr lang="es-CL" sz="2400" dirty="0" smtClean="0"/>
              <a:t>PÚBLICAS</a:t>
            </a:r>
          </a:p>
          <a:p>
            <a:pPr marL="0" indent="0" algn="just">
              <a:buNone/>
            </a:pPr>
            <a:endParaRPr lang="es-CL" sz="2400" dirty="0" smtClean="0"/>
          </a:p>
          <a:p>
            <a:pPr marL="0" indent="0" algn="just">
              <a:buNone/>
            </a:pPr>
            <a:r>
              <a:rPr lang="es-CL" sz="2400" dirty="0" smtClean="0"/>
              <a:t> </a:t>
            </a:r>
            <a:r>
              <a:rPr lang="es-CL" sz="2400" dirty="0"/>
              <a:t>1.- Planificación de Compras </a:t>
            </a:r>
            <a:endParaRPr lang="es-CL" sz="2400" dirty="0" smtClean="0"/>
          </a:p>
          <a:p>
            <a:pPr algn="just"/>
            <a:r>
              <a:rPr lang="es-CL" sz="2400" dirty="0" smtClean="0"/>
              <a:t>Juntar </a:t>
            </a:r>
            <a:r>
              <a:rPr lang="es-CL" sz="2400" dirty="0"/>
              <a:t>pedidos y hacer pedidos excesivos y en corto plazo de entrega para beneficiar al proveedor que tiene un acuerdo especial. </a:t>
            </a:r>
            <a:endParaRPr lang="es-CL" sz="2400" dirty="0" smtClean="0"/>
          </a:p>
          <a:p>
            <a:pPr algn="just"/>
            <a:r>
              <a:rPr lang="es-CL" sz="2400" dirty="0" smtClean="0"/>
              <a:t>Modificaciones </a:t>
            </a:r>
            <a:r>
              <a:rPr lang="es-CL" sz="2400" dirty="0"/>
              <a:t>significativas del plan anual de adquisiciones de la entidad en un período relativamente corto. </a:t>
            </a:r>
            <a:endParaRPr lang="es-CL" sz="2400" dirty="0" smtClean="0"/>
          </a:p>
          <a:p>
            <a:pPr algn="just"/>
            <a:r>
              <a:rPr lang="es-CL" sz="2400" dirty="0" smtClean="0"/>
              <a:t>Fragmentación </a:t>
            </a:r>
            <a:r>
              <a:rPr lang="es-CL" sz="2400" dirty="0"/>
              <a:t>de licitaciones y/o contratos por motivos injustificados y repetitivos. </a:t>
            </a:r>
            <a:endParaRPr lang="es-CL" sz="2100" dirty="0"/>
          </a:p>
        </p:txBody>
      </p:sp>
    </p:spTree>
    <p:extLst>
      <p:ext uri="{BB962C8B-B14F-4D97-AF65-F5344CB8AC3E}">
        <p14:creationId xmlns:p14="http://schemas.microsoft.com/office/powerpoint/2010/main" val="5251476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384"/>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34</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548680"/>
            <a:ext cx="8419056" cy="57109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X.- ASOCIADAS A LICITACIONES Y COMPRAS PÚBLICAS </a:t>
            </a:r>
            <a:endParaRPr lang="es-CL" sz="2400" dirty="0" smtClean="0"/>
          </a:p>
          <a:p>
            <a:pPr marL="0" indent="0" algn="just">
              <a:buNone/>
            </a:pPr>
            <a:r>
              <a:rPr lang="es-CL" sz="1900" dirty="0"/>
              <a:t>2.- Proceso de Licitación y Adjudicación </a:t>
            </a:r>
            <a:endParaRPr lang="es-CL" sz="1900" dirty="0" smtClean="0"/>
          </a:p>
          <a:p>
            <a:pPr algn="just"/>
            <a:r>
              <a:rPr lang="es-CL" sz="1700" dirty="0" smtClean="0"/>
              <a:t>Otorgar </a:t>
            </a:r>
            <a:r>
              <a:rPr lang="es-CL" sz="1700" dirty="0"/>
              <a:t>contratos a proveedores en razón de la existencia de lazos de parentesco consanguíneo o por afinidad en cualquiera de sus grados. </a:t>
            </a:r>
            <a:endParaRPr lang="es-CL" sz="1700" dirty="0" smtClean="0"/>
          </a:p>
          <a:p>
            <a:pPr algn="just"/>
            <a:r>
              <a:rPr lang="es-CL" sz="1700" dirty="0" smtClean="0"/>
              <a:t>Detección </a:t>
            </a:r>
            <a:r>
              <a:rPr lang="es-CL" sz="1700" dirty="0"/>
              <a:t>de errores idénticos o escrituras similares en los documentos presentados por distintas empresas en una licitación. </a:t>
            </a:r>
            <a:endParaRPr lang="es-CL" sz="1700" dirty="0" smtClean="0"/>
          </a:p>
          <a:p>
            <a:pPr algn="just"/>
            <a:r>
              <a:rPr lang="es-CL" sz="1700" dirty="0" smtClean="0"/>
              <a:t>Evidencia </a:t>
            </a:r>
            <a:r>
              <a:rPr lang="es-CL" sz="1700" dirty="0"/>
              <a:t>de actuaciones de abuso de poder de los jefes, es decir, de la utilización de las jerarquías y de la autoridad para desviar u omitir los procedimientos al interior de la institución pública, para de esta forma adaptar el proceso de acuerdo a los intereses particulares (Ejemplo: Excesivo interés de los directivos, imposición de funcionarios para que participen indebidamente en el proceso, etcétera</a:t>
            </a:r>
            <a:r>
              <a:rPr lang="es-CL" sz="1700" dirty="0" smtClean="0"/>
              <a:t>).</a:t>
            </a:r>
          </a:p>
          <a:p>
            <a:pPr algn="just"/>
            <a:r>
              <a:rPr lang="es-CL" sz="1700" dirty="0" smtClean="0"/>
              <a:t>Falta </a:t>
            </a:r>
            <a:r>
              <a:rPr lang="es-CL" sz="1700" dirty="0"/>
              <a:t>de división de responsabilidad de funcionarios que participan en el diseño de las pautas de licitaciones y aquellos que evalúan las propuestas. </a:t>
            </a:r>
            <a:endParaRPr lang="es-CL" sz="1700" dirty="0" smtClean="0"/>
          </a:p>
          <a:p>
            <a:pPr algn="just"/>
            <a:r>
              <a:rPr lang="es-CL" sz="1700" dirty="0" smtClean="0"/>
              <a:t>Imposibilidad </a:t>
            </a:r>
            <a:r>
              <a:rPr lang="es-CL" sz="1700" dirty="0"/>
              <a:t>para identificar la experiencia de los proponentes a una licitación</a:t>
            </a:r>
            <a:r>
              <a:rPr lang="es-CL" sz="1700" dirty="0" smtClean="0"/>
              <a:t>.</a:t>
            </a:r>
          </a:p>
          <a:p>
            <a:pPr algn="just"/>
            <a:r>
              <a:rPr lang="es-CL" sz="1700" dirty="0" smtClean="0"/>
              <a:t>Presentación </a:t>
            </a:r>
            <a:r>
              <a:rPr lang="es-CL" sz="1700" dirty="0"/>
              <a:t>de varias propuestas idénticas en el proceso de licitación o de adquisición.  Proveedor hace declaraciones falsas o inconsistentes con el propósito de adjudicarse una determinada licitación o contrato. </a:t>
            </a:r>
            <a:endParaRPr lang="es-CL" sz="1700" dirty="0" smtClean="0"/>
          </a:p>
          <a:p>
            <a:pPr algn="just"/>
            <a:r>
              <a:rPr lang="es-CL" sz="1700" dirty="0" smtClean="0"/>
              <a:t>Proveedor </a:t>
            </a:r>
            <a:r>
              <a:rPr lang="es-CL" sz="1700" dirty="0"/>
              <a:t>presenta vínculos con países o industrias que cuentan con historial de corrupción. </a:t>
            </a:r>
            <a:endParaRPr lang="es-CL" sz="1700" dirty="0" smtClean="0"/>
          </a:p>
          <a:p>
            <a:pPr algn="just"/>
            <a:r>
              <a:rPr lang="es-CL" sz="1700" dirty="0" smtClean="0"/>
              <a:t>Sociedades </a:t>
            </a:r>
            <a:r>
              <a:rPr lang="es-CL" sz="1700" dirty="0"/>
              <a:t>que participan de un proceso de licitación y/o contrato con el sector público que presentan el mismo domicilio, mismos socios o mismos directivos.</a:t>
            </a:r>
          </a:p>
        </p:txBody>
      </p:sp>
    </p:spTree>
    <p:extLst>
      <p:ext uri="{BB962C8B-B14F-4D97-AF65-F5344CB8AC3E}">
        <p14:creationId xmlns:p14="http://schemas.microsoft.com/office/powerpoint/2010/main" val="5251476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384"/>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35</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sp>
        <p:nvSpPr>
          <p:cNvPr id="11" name="2 Marcador de contenido"/>
          <p:cNvSpPr txBox="1">
            <a:spLocks/>
          </p:cNvSpPr>
          <p:nvPr/>
        </p:nvSpPr>
        <p:spPr bwMode="auto">
          <a:xfrm>
            <a:off x="152400" y="670347"/>
            <a:ext cx="8822754" cy="56475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X.- ASOCIADAS A LICITACIONES Y COMPRAS PÚBLICAS </a:t>
            </a:r>
            <a:endParaRPr lang="es-CL" sz="2400" dirty="0" smtClean="0"/>
          </a:p>
          <a:p>
            <a:pPr marL="0" indent="0" algn="just">
              <a:buNone/>
            </a:pPr>
            <a:r>
              <a:rPr lang="es-CL" sz="1900" b="1" dirty="0"/>
              <a:t>2.- Proceso de Licitación y Adjudicación </a:t>
            </a:r>
            <a:endParaRPr lang="es-CL" sz="1900" b="1" dirty="0" smtClean="0"/>
          </a:p>
          <a:p>
            <a:pPr algn="just"/>
            <a:r>
              <a:rPr lang="es-CL" sz="1800" dirty="0"/>
              <a:t>Sospechas del involucramiento de terceros en la elaboración de los estudios previos a una licitación y/o compra pública, o que estos estuvieron notablemente direccionados. </a:t>
            </a:r>
            <a:endParaRPr lang="es-CL" sz="1800" dirty="0" smtClean="0"/>
          </a:p>
          <a:p>
            <a:pPr algn="just"/>
            <a:r>
              <a:rPr lang="es-CL" sz="1800" dirty="0" smtClean="0"/>
              <a:t>Proveedor </a:t>
            </a:r>
            <a:r>
              <a:rPr lang="es-CL" sz="1800" dirty="0"/>
              <a:t>carece de experiencia con el producto, servicio, sector o industria, cuenta con personal insuficiente o mal calificado, no dispone de instalaciones adecuadas, o de alguna otra forma parece ser incapaz de cumplir con la operación propuesta. </a:t>
            </a:r>
            <a:endParaRPr lang="es-CL" sz="1800" dirty="0" smtClean="0"/>
          </a:p>
          <a:p>
            <a:pPr algn="just"/>
            <a:r>
              <a:rPr lang="es-CL" sz="1800" dirty="0" smtClean="0"/>
              <a:t>Adjudicación </a:t>
            </a:r>
            <a:r>
              <a:rPr lang="es-CL" sz="1800" dirty="0"/>
              <a:t>del contrato a un proponente que no cumple con los requisitos solicitados en las bases de licitación publicadas. </a:t>
            </a:r>
            <a:endParaRPr lang="es-CL" sz="1800" dirty="0" smtClean="0"/>
          </a:p>
          <a:p>
            <a:pPr algn="just"/>
            <a:r>
              <a:rPr lang="es-CL" sz="1800" dirty="0" smtClean="0"/>
              <a:t>Presencia </a:t>
            </a:r>
            <a:r>
              <a:rPr lang="es-CL" sz="1800" dirty="0"/>
              <a:t>de múltiples y pequeñas sociedades recién constituidas en un proceso de licitación, las que no presentan la capacidad financiera para adjudicarse la misma y que a la vez se asocian a un mismo proponente. </a:t>
            </a:r>
            <a:endParaRPr lang="es-CL" sz="1800" dirty="0" smtClean="0"/>
          </a:p>
          <a:p>
            <a:pPr algn="just"/>
            <a:r>
              <a:rPr lang="es-CL" sz="1800" dirty="0" smtClean="0"/>
              <a:t>Tiempo </a:t>
            </a:r>
            <a:r>
              <a:rPr lang="es-CL" sz="1800" dirty="0"/>
              <a:t>entre cierre y adjudicación muy acotado. Esto puede ser indicativo de 1) la evaluación no se hizo adecuadamente o 2) existía un proveedor seleccionado con anterioridad, a quien le será adjudicado el proceso</a:t>
            </a:r>
            <a:r>
              <a:rPr lang="es-CL" sz="1800" dirty="0" smtClean="0"/>
              <a:t>.</a:t>
            </a:r>
          </a:p>
          <a:p>
            <a:pPr algn="just"/>
            <a:r>
              <a:rPr lang="es-CL" sz="1800" dirty="0" smtClean="0"/>
              <a:t>Un </a:t>
            </a:r>
            <a:r>
              <a:rPr lang="es-CL" sz="1800" dirty="0"/>
              <a:t>mismo proveedor gana todas las licitaciones o ciertas empresas presentan frecuentemente ofertas que nunca ganan, o da la sensación de que los licitantes se turnan para ganar licitaciones. </a:t>
            </a:r>
            <a:endParaRPr lang="es-CL" sz="1800" dirty="0" smtClean="0"/>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868652"/>
            <a:ext cx="779579" cy="584684"/>
          </a:xfrm>
          <a:prstGeom prst="rect">
            <a:avLst/>
          </a:prstGeom>
        </p:spPr>
      </p:pic>
    </p:spTree>
    <p:extLst>
      <p:ext uri="{BB962C8B-B14F-4D97-AF65-F5344CB8AC3E}">
        <p14:creationId xmlns:p14="http://schemas.microsoft.com/office/powerpoint/2010/main" val="1032554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384"/>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36</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96644"/>
            <a:ext cx="779579" cy="584684"/>
          </a:xfrm>
          <a:prstGeom prst="rect">
            <a:avLst/>
          </a:prstGeom>
        </p:spPr>
      </p:pic>
      <p:sp>
        <p:nvSpPr>
          <p:cNvPr id="11" name="2 Marcador de contenido"/>
          <p:cNvSpPr txBox="1">
            <a:spLocks/>
          </p:cNvSpPr>
          <p:nvPr/>
        </p:nvSpPr>
        <p:spPr bwMode="auto">
          <a:xfrm>
            <a:off x="152400" y="548680"/>
            <a:ext cx="8822754" cy="57109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X.- ASOCIADAS A LICITACIONES Y COMPRAS PÚBLICAS </a:t>
            </a:r>
            <a:endParaRPr lang="es-CL" sz="2400" dirty="0" smtClean="0"/>
          </a:p>
          <a:p>
            <a:pPr marL="0" indent="0" algn="just">
              <a:buNone/>
            </a:pPr>
            <a:r>
              <a:rPr lang="es-CL" b="1" dirty="0"/>
              <a:t>2.- Proceso de Licitación y Adjudicación </a:t>
            </a:r>
            <a:endParaRPr lang="es-CL" b="1" dirty="0" smtClean="0"/>
          </a:p>
          <a:p>
            <a:pPr algn="just"/>
            <a:r>
              <a:rPr lang="es-CL" sz="1800" dirty="0"/>
              <a:t>Destinación de grandes recursos de capital a obras de primera necesidad como alcantarillado, suministro de agua potable, expansión de la red eléctrica, etcétera, que son iniciadas pero nunca terminadas, o que superan varias veces el costo presupuestal. </a:t>
            </a:r>
            <a:endParaRPr lang="es-CL" sz="1800" dirty="0" smtClean="0"/>
          </a:p>
          <a:p>
            <a:pPr algn="just"/>
            <a:r>
              <a:rPr lang="es-CL" sz="1800" dirty="0" smtClean="0"/>
              <a:t>Usos </a:t>
            </a:r>
            <a:r>
              <a:rPr lang="es-CL" sz="1800" dirty="0"/>
              <a:t>de trato directo sin causa legal que lo justifique y/o sin resolución que lo autorice</a:t>
            </a:r>
            <a:r>
              <a:rPr lang="es-CL" sz="1800" dirty="0" smtClean="0"/>
              <a:t>.</a:t>
            </a:r>
          </a:p>
          <a:p>
            <a:pPr algn="just"/>
            <a:r>
              <a:rPr lang="es-CL" sz="1800" dirty="0" smtClean="0"/>
              <a:t>Realización </a:t>
            </a:r>
            <a:r>
              <a:rPr lang="es-CL" sz="1800" dirty="0"/>
              <a:t>del proceso de compra sin haber cumplido de manera adecuada con el procedimiento interno y/o el reglamento de compras públicas (evaluación técnica y económica del bien o servicio, constitución de un comité evaluador, aprobación de los estudios técnicos, entre otros). </a:t>
            </a:r>
            <a:endParaRPr lang="es-CL" sz="1800" dirty="0" smtClean="0"/>
          </a:p>
          <a:p>
            <a:pPr algn="just"/>
            <a:r>
              <a:rPr lang="es-CL" sz="1800" dirty="0" smtClean="0"/>
              <a:t>Elaboración </a:t>
            </a:r>
            <a:r>
              <a:rPr lang="es-CL" sz="1800" dirty="0"/>
              <a:t>de conceptos técnicos equivocados, mal intencionados o direccionados por parte de los funcionarios que intervienen en el proceso de licitación, con el objeto de favorecer a un posible oferente del mercado</a:t>
            </a:r>
            <a:r>
              <a:rPr lang="es-CL" sz="1800" dirty="0" smtClean="0"/>
              <a:t>.</a:t>
            </a:r>
          </a:p>
          <a:p>
            <a:pPr algn="just"/>
            <a:r>
              <a:rPr lang="es-CL" sz="1800" dirty="0" smtClean="0"/>
              <a:t>Licitante </a:t>
            </a:r>
            <a:r>
              <a:rPr lang="es-CL" sz="1800" dirty="0"/>
              <a:t>seleccionado no cumple con requisitos solicitados por la institución pública contratante. </a:t>
            </a:r>
            <a:endParaRPr lang="es-CL" sz="1800" dirty="0" smtClean="0"/>
          </a:p>
          <a:p>
            <a:pPr algn="just"/>
            <a:r>
              <a:rPr lang="es-CL" sz="1800" dirty="0" smtClean="0"/>
              <a:t>Determinación </a:t>
            </a:r>
            <a:r>
              <a:rPr lang="es-CL" sz="1800" dirty="0"/>
              <a:t>de una única persona para la conformación y evaluación de las propuestas que se presentan a la institución pública, sin que intervengan otros funcionarios de la institución pública</a:t>
            </a:r>
            <a:r>
              <a:rPr lang="es-CL" sz="1800" dirty="0" smtClean="0"/>
              <a:t>.</a:t>
            </a:r>
          </a:p>
        </p:txBody>
      </p:sp>
    </p:spTree>
    <p:extLst>
      <p:ext uri="{BB962C8B-B14F-4D97-AF65-F5344CB8AC3E}">
        <p14:creationId xmlns:p14="http://schemas.microsoft.com/office/powerpoint/2010/main" val="24127552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384"/>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37</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1030387"/>
            <a:ext cx="8822754" cy="49952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X.- ASOCIADAS A LICITACIONES Y COMPRAS PÚBLICAS </a:t>
            </a:r>
            <a:endParaRPr lang="es-CL" sz="2400" dirty="0" smtClean="0"/>
          </a:p>
          <a:p>
            <a:pPr marL="0" indent="0" algn="just">
              <a:buNone/>
            </a:pPr>
            <a:r>
              <a:rPr lang="es-CL" sz="1900" b="1" dirty="0"/>
              <a:t>2.- Proceso de Licitación y Adjudicación </a:t>
            </a:r>
            <a:endParaRPr lang="es-CL" sz="1900" b="1" dirty="0" smtClean="0"/>
          </a:p>
          <a:p>
            <a:pPr algn="just"/>
            <a:r>
              <a:rPr lang="es-CL" sz="1800" dirty="0"/>
              <a:t>Evidencias de que el personal involucrado en el proceso de licitación y/o compras carecen del perfil o de las competencias, habilidades, experiencia y conocimiento adecuado sobre los procedimientos necesarios para el desarrollo del proceso.</a:t>
            </a:r>
            <a:endParaRPr lang="es-CL" sz="1800" b="1" dirty="0"/>
          </a:p>
          <a:p>
            <a:pPr algn="just"/>
            <a:r>
              <a:rPr lang="es-CL" sz="1800" dirty="0" smtClean="0"/>
              <a:t>Presentación </a:t>
            </a:r>
            <a:r>
              <a:rPr lang="es-CL" sz="1800" dirty="0"/>
              <a:t>de propuestas y/o adjudicación de contratos por valores significativamente mayores o inferiores a los precios de mercado de los bienes o servicios en cuestión. </a:t>
            </a:r>
            <a:endParaRPr lang="es-CL" sz="1800" dirty="0" smtClean="0"/>
          </a:p>
          <a:p>
            <a:pPr algn="just"/>
            <a:r>
              <a:rPr lang="es-CL" sz="1800" dirty="0" smtClean="0"/>
              <a:t>Marcado </a:t>
            </a:r>
            <a:r>
              <a:rPr lang="es-CL" sz="1800" dirty="0"/>
              <a:t>interés de algún funcionario evaluador por una propuesta en particular, cuando existen otras propuestas en igualdad de condiciones. </a:t>
            </a:r>
            <a:endParaRPr lang="es-CL" sz="1800" dirty="0" smtClean="0"/>
          </a:p>
          <a:p>
            <a:pPr algn="just"/>
            <a:r>
              <a:rPr lang="es-CL" sz="1800" dirty="0" smtClean="0"/>
              <a:t>Sospechas </a:t>
            </a:r>
            <a:r>
              <a:rPr lang="es-CL" sz="1800" dirty="0"/>
              <a:t>relacionadas con solicitudes de “sobornos” o “coimas” realizadas para avalar estudios o emitir opiniones técnicas favorables a un proponente, por parte de la persona relacionada al proceso de licitación pública y/o contratación. </a:t>
            </a:r>
            <a:endParaRPr lang="es-CL" sz="1800" dirty="0" smtClean="0"/>
          </a:p>
          <a:p>
            <a:pPr algn="just"/>
            <a:r>
              <a:rPr lang="es-CL" sz="1800" dirty="0" smtClean="0"/>
              <a:t>Una </a:t>
            </a:r>
            <a:r>
              <a:rPr lang="es-CL" sz="1800" dirty="0"/>
              <a:t>de las contrapartes de una licitación u contrato involucra a múltiples intermediarios o a terceros que no se requieren en la operación.</a:t>
            </a:r>
            <a:endParaRPr lang="es-CL" sz="1700" dirty="0" smtClean="0"/>
          </a:p>
        </p:txBody>
      </p:sp>
    </p:spTree>
    <p:extLst>
      <p:ext uri="{BB962C8B-B14F-4D97-AF65-F5344CB8AC3E}">
        <p14:creationId xmlns:p14="http://schemas.microsoft.com/office/powerpoint/2010/main" val="4290460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384"/>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38</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1030387"/>
            <a:ext cx="8822754" cy="49952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X.- ASOCIADAS A LICITACIONES Y COMPRAS PÚBLICAS </a:t>
            </a:r>
            <a:endParaRPr lang="es-CL" sz="2400" dirty="0" smtClean="0"/>
          </a:p>
          <a:p>
            <a:pPr marL="0" indent="0" algn="just">
              <a:buNone/>
            </a:pPr>
            <a:r>
              <a:rPr lang="es-CL" sz="1800" b="1" dirty="0"/>
              <a:t>3.- Procesos de Pagos de Contratos </a:t>
            </a:r>
            <a:endParaRPr lang="es-CL" sz="1800" b="1" dirty="0" smtClean="0"/>
          </a:p>
          <a:p>
            <a:pPr algn="just"/>
            <a:r>
              <a:rPr lang="es-CL" dirty="0" smtClean="0"/>
              <a:t>Crecimiento </a:t>
            </a:r>
            <a:r>
              <a:rPr lang="es-CL" dirty="0"/>
              <a:t>excesivo e injustificado de las cuentas por cobrar de la institución pública, con respecto al comportamiento de los mismos rubros en periodos anteriores. </a:t>
            </a:r>
            <a:endParaRPr lang="es-CL" dirty="0" smtClean="0"/>
          </a:p>
          <a:p>
            <a:pPr algn="just"/>
            <a:r>
              <a:rPr lang="es-CL" dirty="0" smtClean="0"/>
              <a:t>Definición </a:t>
            </a:r>
            <a:r>
              <a:rPr lang="es-CL" dirty="0"/>
              <a:t>desproporcionada de los anticipos asignados sin que se garantice la respectiva ejecución del contrato. </a:t>
            </a:r>
            <a:endParaRPr lang="es-CL" dirty="0" smtClean="0"/>
          </a:p>
          <a:p>
            <a:pPr algn="just"/>
            <a:r>
              <a:rPr lang="es-CL" dirty="0" smtClean="0"/>
              <a:t>Diferencias </a:t>
            </a:r>
            <a:r>
              <a:rPr lang="es-CL" dirty="0"/>
              <a:t>entre orden de compra, informes de recepción y factura por proveedor, entre esta última y la orden de pago. </a:t>
            </a:r>
            <a:endParaRPr lang="es-CL" dirty="0" smtClean="0"/>
          </a:p>
          <a:p>
            <a:pPr algn="just"/>
            <a:r>
              <a:rPr lang="es-CL" dirty="0" smtClean="0"/>
              <a:t>Dispersión </a:t>
            </a:r>
            <a:r>
              <a:rPr lang="es-CL" dirty="0"/>
              <a:t>de recursos a terceros diferentes a los gestores del contrato, como consecuencia de esquemas de subcontratación y/o tercerización de las obligaciones contractuales. </a:t>
            </a:r>
            <a:endParaRPr lang="es-CL" dirty="0" smtClean="0"/>
          </a:p>
          <a:p>
            <a:pPr algn="just"/>
            <a:r>
              <a:rPr lang="es-CL" dirty="0" smtClean="0"/>
              <a:t>Existencia </a:t>
            </a:r>
            <a:r>
              <a:rPr lang="es-CL" dirty="0"/>
              <a:t>de evidencias que soportan que se ha realizado alteración de facturas y adulteración de documentos. </a:t>
            </a:r>
            <a:endParaRPr lang="es-CL" dirty="0" smtClean="0"/>
          </a:p>
        </p:txBody>
      </p:sp>
    </p:spTree>
    <p:extLst>
      <p:ext uri="{BB962C8B-B14F-4D97-AF65-F5344CB8AC3E}">
        <p14:creationId xmlns:p14="http://schemas.microsoft.com/office/powerpoint/2010/main" val="26505802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384"/>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39</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1030387"/>
            <a:ext cx="8822754" cy="49952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X.- ASOCIADAS A LICITACIONES Y COMPRAS PÚBLICAS </a:t>
            </a:r>
            <a:endParaRPr lang="es-CL" sz="2400" dirty="0" smtClean="0"/>
          </a:p>
          <a:p>
            <a:pPr marL="0" indent="0" algn="just">
              <a:buNone/>
            </a:pPr>
            <a:r>
              <a:rPr lang="es-CL" sz="1800" b="1" dirty="0"/>
              <a:t>3.- Procesos de Pagos de Contratos </a:t>
            </a:r>
            <a:endParaRPr lang="es-CL" sz="1800" b="1" dirty="0" smtClean="0"/>
          </a:p>
          <a:p>
            <a:pPr algn="just"/>
            <a:r>
              <a:rPr lang="es-CL" dirty="0" smtClean="0"/>
              <a:t>Facturas </a:t>
            </a:r>
            <a:r>
              <a:rPr lang="es-CL" dirty="0"/>
              <a:t>de varios proveedores en un mismo papel, formato y hasta con el mismo detalle. </a:t>
            </a:r>
            <a:endParaRPr lang="es-CL" dirty="0" smtClean="0"/>
          </a:p>
          <a:p>
            <a:pPr algn="just"/>
            <a:r>
              <a:rPr lang="es-CL" dirty="0" smtClean="0"/>
              <a:t>Inexistencia </a:t>
            </a:r>
            <a:r>
              <a:rPr lang="es-CL" dirty="0"/>
              <a:t>de soportes que prueben la recepción de los dineros como consecuencia de la recaudación dentro de los términos establecidos en el contrato</a:t>
            </a:r>
            <a:r>
              <a:rPr lang="es-CL" dirty="0" smtClean="0"/>
              <a:t>.</a:t>
            </a:r>
          </a:p>
          <a:p>
            <a:pPr algn="just"/>
            <a:r>
              <a:rPr lang="es-CL" dirty="0" smtClean="0"/>
              <a:t> </a:t>
            </a:r>
            <a:r>
              <a:rPr lang="es-CL" dirty="0"/>
              <a:t>Pagos fechados antes del vencimiento de la factura. </a:t>
            </a:r>
            <a:endParaRPr lang="es-CL" dirty="0" smtClean="0"/>
          </a:p>
          <a:p>
            <a:pPr algn="just"/>
            <a:r>
              <a:rPr lang="es-CL" dirty="0" smtClean="0"/>
              <a:t>Proporción </a:t>
            </a:r>
            <a:r>
              <a:rPr lang="es-CL" dirty="0"/>
              <a:t>excesiva que representan las notas de débito y de crédito sobre las compras de cada proveedor. </a:t>
            </a:r>
            <a:endParaRPr lang="es-CL" dirty="0" smtClean="0"/>
          </a:p>
          <a:p>
            <a:pPr algn="just"/>
            <a:r>
              <a:rPr lang="es-CL" dirty="0" smtClean="0"/>
              <a:t>Proveedores </a:t>
            </a:r>
            <a:r>
              <a:rPr lang="es-CL" dirty="0"/>
              <a:t>con pagos individualmente inmateriales, pero significativos en su conjunto. </a:t>
            </a:r>
            <a:endParaRPr lang="es-CL" sz="1800" dirty="0" smtClean="0"/>
          </a:p>
        </p:txBody>
      </p:sp>
    </p:spTree>
    <p:extLst>
      <p:ext uri="{BB962C8B-B14F-4D97-AF65-F5344CB8AC3E}">
        <p14:creationId xmlns:p14="http://schemas.microsoft.com/office/powerpoint/2010/main" val="32038025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 y="152400"/>
            <a:ext cx="8164513" cy="684312"/>
          </a:xfrm>
        </p:spPr>
        <p:txBody>
          <a:bodyPr/>
          <a:lstStyle/>
          <a:p>
            <a:r>
              <a:rPr lang="es-CL" b="1" dirty="0" smtClean="0"/>
              <a:t>Ley 19.913 y 20.818 sobre LA/FT/DF   </a:t>
            </a:r>
            <a:endParaRPr lang="es-ES"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4</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04523" y="1016753"/>
            <a:ext cx="8177213" cy="5530940"/>
          </a:xfrm>
        </p:spPr>
        <p:txBody>
          <a:bodyPr/>
          <a:lstStyle/>
          <a:p>
            <a:pPr marL="0" indent="0" algn="just">
              <a:buNone/>
            </a:pPr>
            <a:r>
              <a:rPr lang="es-CL" sz="2800" b="1" dirty="0" smtClean="0"/>
              <a:t>OPERACIÓN SOSPECHOSA: según lo define articulo 3°, ley 19.913, es </a:t>
            </a:r>
            <a:r>
              <a:rPr lang="es-CL" sz="2800" b="1" u="sng" dirty="0" smtClean="0"/>
              <a:t>todo acto, operación o transacción que, de acuerdo con los usos y costumbres de la actividad de que se trate, resulte INUSUAL o CARENTE de justificación económica o jurídica</a:t>
            </a:r>
            <a:r>
              <a:rPr lang="es-CL" sz="2800" b="1" dirty="0" smtClean="0"/>
              <a:t> aparente, o pudiera constituir alguna de las conductas contempladas en el artículo 8° de la ley 18.314 (de conductas terroristas), o sea realizada por una persona natural o jurídica que figure en los listados de alguna resolución del Consejo de Seguridad de las Naciones Unidas, sea que se realice en forma aislada o reiterada</a:t>
            </a:r>
            <a:endParaRPr lang="es-CL" sz="2800" b="1" dirty="0"/>
          </a:p>
        </p:txBody>
      </p:sp>
    </p:spTree>
    <p:extLst>
      <p:ext uri="{BB962C8B-B14F-4D97-AF65-F5344CB8AC3E}">
        <p14:creationId xmlns:p14="http://schemas.microsoft.com/office/powerpoint/2010/main" val="29860041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384"/>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40</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733256"/>
            <a:ext cx="779579" cy="584684"/>
          </a:xfrm>
          <a:prstGeom prst="rect">
            <a:avLst/>
          </a:prstGeom>
        </p:spPr>
      </p:pic>
      <p:sp>
        <p:nvSpPr>
          <p:cNvPr id="11" name="2 Marcador de contenido"/>
          <p:cNvSpPr txBox="1">
            <a:spLocks/>
          </p:cNvSpPr>
          <p:nvPr/>
        </p:nvSpPr>
        <p:spPr bwMode="auto">
          <a:xfrm>
            <a:off x="152400" y="1030387"/>
            <a:ext cx="8822754" cy="499521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X.- ASOCIADAS A LICITACIONES Y COMPRAS PÚBLICAS </a:t>
            </a:r>
            <a:endParaRPr lang="es-CL" sz="2400" dirty="0" smtClean="0"/>
          </a:p>
          <a:p>
            <a:pPr marL="0" indent="0" algn="just">
              <a:buNone/>
            </a:pPr>
            <a:r>
              <a:rPr lang="es-CL" sz="1800" b="1" dirty="0"/>
              <a:t>4.- Procesos de Gestión de Contratos </a:t>
            </a:r>
            <a:endParaRPr lang="es-CL" sz="1800" b="1" dirty="0" smtClean="0"/>
          </a:p>
          <a:p>
            <a:pPr algn="just"/>
            <a:r>
              <a:rPr lang="es-CL" sz="1800" dirty="0" smtClean="0"/>
              <a:t>Liquidación </a:t>
            </a:r>
            <a:r>
              <a:rPr lang="es-CL" sz="1800" dirty="0"/>
              <a:t>anticipada de contratos de manera frecuente en la institución pública, sin la justificación necesaria</a:t>
            </a:r>
            <a:r>
              <a:rPr lang="es-CL" sz="1800" dirty="0" smtClean="0"/>
              <a:t>.</a:t>
            </a:r>
          </a:p>
          <a:p>
            <a:pPr algn="just"/>
            <a:r>
              <a:rPr lang="es-CL" sz="1800" dirty="0" smtClean="0"/>
              <a:t>Omisión </a:t>
            </a:r>
            <a:r>
              <a:rPr lang="es-CL" sz="1800" dirty="0"/>
              <a:t>reiterada de los procedimientos administrativos para hacer efectiva las condiciones acordadas en caso de incumplimiento de contrato. </a:t>
            </a:r>
            <a:endParaRPr lang="es-CL" sz="1800" dirty="0" smtClean="0"/>
          </a:p>
          <a:p>
            <a:pPr algn="just"/>
            <a:r>
              <a:rPr lang="es-CL" sz="1800" dirty="0" smtClean="0"/>
              <a:t>Pérdida </a:t>
            </a:r>
            <a:r>
              <a:rPr lang="es-CL" sz="1800" dirty="0"/>
              <a:t>de documentos esenciales, en especial las pólizas de seguro y otras garantías a través de las cuales se busca proteger los intereses de la institución pública. </a:t>
            </a:r>
            <a:endParaRPr lang="es-CL" sz="1800" dirty="0" smtClean="0"/>
          </a:p>
          <a:p>
            <a:pPr algn="just"/>
            <a:r>
              <a:rPr lang="es-CL" sz="1800" dirty="0"/>
              <a:t>Pérdida de expedientes de investigaciones disciplinarias e imposición de obstáculos a los procesos de reubicación laboral por parte de los funcionarios involucrados en la conformación y supervisión de los contratos. </a:t>
            </a:r>
            <a:endParaRPr lang="es-CL" sz="1800" dirty="0" smtClean="0"/>
          </a:p>
          <a:p>
            <a:pPr algn="just"/>
            <a:r>
              <a:rPr lang="es-CL" sz="1800" dirty="0" smtClean="0"/>
              <a:t>Ambigüedad </a:t>
            </a:r>
            <a:r>
              <a:rPr lang="es-CL" sz="1800" dirty="0"/>
              <a:t>y generalidad en los términos de referencia de la contratación, modificaciones injustificadas, prórrogas de los mismos y/o cambios en la modalidad de contratación, que impiden la pluralidad de oferentes.</a:t>
            </a:r>
            <a:endParaRPr lang="es-CL" sz="1800" dirty="0" smtClean="0"/>
          </a:p>
        </p:txBody>
      </p:sp>
    </p:spTree>
    <p:extLst>
      <p:ext uri="{BB962C8B-B14F-4D97-AF65-F5344CB8AC3E}">
        <p14:creationId xmlns:p14="http://schemas.microsoft.com/office/powerpoint/2010/main" val="26505802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384"/>
            <a:ext cx="8571456" cy="756320"/>
          </a:xfrm>
        </p:spPr>
        <p:txBody>
          <a:bodyPr/>
          <a:lstStyle/>
          <a:p>
            <a:r>
              <a:rPr lang="es-CL" sz="2000" dirty="0"/>
              <a:t>ANEXO N°13 </a:t>
            </a:r>
            <a:r>
              <a:rPr lang="es-CL" sz="2000" dirty="0" smtClean="0"/>
              <a:t/>
            </a:r>
            <a:br>
              <a:rPr lang="es-CL" sz="2000" dirty="0" smtClean="0"/>
            </a:br>
            <a:r>
              <a:rPr lang="es-CL" sz="2000" dirty="0" smtClean="0"/>
              <a:t>EJEMPLOS </a:t>
            </a:r>
            <a:r>
              <a:rPr lang="es-CL" sz="2000" dirty="0"/>
              <a:t>DE SEÑALES DE ALERTA GENÉRICAS PARA </a:t>
            </a:r>
            <a:r>
              <a:rPr lang="es-CL" sz="2000" dirty="0" smtClean="0"/>
              <a:t>LA/FT/DF </a:t>
            </a:r>
            <a:endParaRPr lang="es-ES" sz="2000"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41</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52400" y="980728"/>
            <a:ext cx="8452048" cy="5566964"/>
          </a:xfrm>
        </p:spPr>
        <p:txBody>
          <a:bodyPr/>
          <a:lstStyle/>
          <a:p>
            <a:pPr marL="0" indent="0" algn="just">
              <a:buNone/>
            </a:pPr>
            <a:endParaRPr lang="es-CL" sz="2800" dirty="0" smtClean="0"/>
          </a:p>
          <a:p>
            <a:pPr marL="0" indent="0" algn="just">
              <a:buNone/>
            </a:pPr>
            <a:endParaRPr lang="es-CL" sz="2500" dirty="0">
              <a:latin typeface="Arial" panose="020B0604020202020204" pitchFamily="34" charset="0"/>
              <a:cs typeface="Arial" panose="020B0604020202020204" pitchFamily="34" charset="0"/>
            </a:endParaRPr>
          </a:p>
        </p:txBody>
      </p:sp>
      <p:sp>
        <p:nvSpPr>
          <p:cNvPr id="11" name="2 Marcador de contenido"/>
          <p:cNvSpPr txBox="1">
            <a:spLocks/>
          </p:cNvSpPr>
          <p:nvPr/>
        </p:nvSpPr>
        <p:spPr bwMode="auto">
          <a:xfrm>
            <a:off x="152400" y="1030387"/>
            <a:ext cx="8884096" cy="527893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000" kern="1200">
                <a:solidFill>
                  <a:srgbClr val="595959"/>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itchFamily="34" charset="0"/>
              <a:buChar char="–"/>
              <a:defRPr kern="1200">
                <a:solidFill>
                  <a:srgbClr val="595959"/>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1600" kern="1200">
                <a:solidFill>
                  <a:srgbClr val="595959"/>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1400" kern="1200">
                <a:solidFill>
                  <a:srgbClr val="595959"/>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s-CL" sz="2400" dirty="0"/>
              <a:t>X.- ASOCIADAS A LICITACIONES Y COMPRAS PÚBLICAS </a:t>
            </a:r>
            <a:endParaRPr lang="es-CL" sz="2400" dirty="0" smtClean="0"/>
          </a:p>
          <a:p>
            <a:pPr marL="0" indent="0" algn="just">
              <a:buNone/>
            </a:pPr>
            <a:r>
              <a:rPr lang="es-CL" sz="1800" b="1" dirty="0"/>
              <a:t>4.- Procesos de Gestión de Contratos </a:t>
            </a:r>
            <a:endParaRPr lang="es-CL" sz="1800" b="1" dirty="0" smtClean="0"/>
          </a:p>
          <a:p>
            <a:pPr algn="just"/>
            <a:r>
              <a:rPr lang="es-CL" sz="1800" dirty="0"/>
              <a:t>Diferencia marcada en la interpretación técnica de aspectos relevantes para la ejecución del contrato. </a:t>
            </a:r>
            <a:endParaRPr lang="es-CL" sz="1800" dirty="0" smtClean="0"/>
          </a:p>
          <a:p>
            <a:pPr algn="just"/>
            <a:r>
              <a:rPr lang="es-CL" sz="1800" dirty="0" smtClean="0"/>
              <a:t>Modificaciones </a:t>
            </a:r>
            <a:r>
              <a:rPr lang="es-CL" sz="1800" dirty="0"/>
              <a:t>sustanciales e injustificadas en las condiciones y/o requisitos contractuales establecidos inicialmente para el cumplimiento del contrato (Ejemplo: Ampliación de términos, prórrogas y adiciones injustificadas en el contrato</a:t>
            </a:r>
            <a:r>
              <a:rPr lang="es-CL" sz="1800" dirty="0" smtClean="0"/>
              <a:t>).</a:t>
            </a:r>
          </a:p>
          <a:p>
            <a:pPr algn="just"/>
            <a:r>
              <a:rPr lang="es-CL" sz="1800" dirty="0" smtClean="0"/>
              <a:t>Realización </a:t>
            </a:r>
            <a:r>
              <a:rPr lang="es-CL" sz="1800" dirty="0"/>
              <a:t>de pagos por adelantado o de aumentos en las compensaciones antes de terminar un proyecto u otorgarse una concesión, contrato u otro tipo de acuerdo, incluso por trabajos o asesorías no realizadas. </a:t>
            </a:r>
            <a:endParaRPr lang="es-CL" sz="1800" dirty="0" smtClean="0"/>
          </a:p>
          <a:p>
            <a:pPr algn="just"/>
            <a:r>
              <a:rPr lang="es-CL" sz="1800" dirty="0" smtClean="0"/>
              <a:t>Alta </a:t>
            </a:r>
            <a:r>
              <a:rPr lang="es-CL" sz="1800" dirty="0"/>
              <a:t>rotación o cambios injustificados de los funcionarios responsables de hacer la conformación y/o supervisión de los contratos. </a:t>
            </a:r>
            <a:endParaRPr lang="es-CL" sz="1800" dirty="0" smtClean="0"/>
          </a:p>
          <a:p>
            <a:pPr algn="just"/>
            <a:r>
              <a:rPr lang="es-CL" sz="1800" dirty="0" smtClean="0"/>
              <a:t>Resistencia </a:t>
            </a:r>
            <a:r>
              <a:rPr lang="es-CL" sz="1800" dirty="0"/>
              <a:t>de los funcionarios a suministrar la información relacionada con los contratos. </a:t>
            </a:r>
            <a:endParaRPr lang="es-CL" sz="1800" dirty="0" smtClean="0"/>
          </a:p>
          <a:p>
            <a:pPr algn="just"/>
            <a:r>
              <a:rPr lang="es-CL" sz="1800" dirty="0" smtClean="0"/>
              <a:t>Visitas </a:t>
            </a:r>
            <a:r>
              <a:rPr lang="es-CL" sz="1800" dirty="0"/>
              <a:t>frecuentes de un directivo de una entidad contraparte de un contrato con la institución pública, sin que haya razones institucionales para que estas se realicen. </a:t>
            </a:r>
            <a:endParaRPr lang="es-CL" sz="1800" dirty="0" smtClean="0"/>
          </a:p>
          <a:p>
            <a:pPr algn="just"/>
            <a:r>
              <a:rPr lang="es-CL" sz="1800" dirty="0"/>
              <a:t>Ruptura de la correlatividad en la numeración de las órdenes de compra, informes de recepción y órdenes de pago. </a:t>
            </a:r>
            <a:endParaRPr lang="es-CL" sz="1800" dirty="0" smtClean="0"/>
          </a:p>
        </p:txBody>
      </p:sp>
      <p:pic>
        <p:nvPicPr>
          <p:cNvPr id="7" name="6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3133" y="5868652"/>
            <a:ext cx="779579" cy="584684"/>
          </a:xfrm>
          <a:prstGeom prst="rect">
            <a:avLst/>
          </a:prstGeom>
        </p:spPr>
      </p:pic>
    </p:spTree>
    <p:extLst>
      <p:ext uri="{BB962C8B-B14F-4D97-AF65-F5344CB8AC3E}">
        <p14:creationId xmlns:p14="http://schemas.microsoft.com/office/powerpoint/2010/main" val="2596192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1"/>
          </p:nvPr>
        </p:nvSpPr>
        <p:spPr/>
        <p:txBody>
          <a:bodyPr/>
          <a:lstStyle/>
          <a:p>
            <a:fld id="{BFC65055-94C8-4C71-B69A-9EFA324701F1}" type="slidenum">
              <a:rPr lang="en-US" smtClean="0"/>
              <a:pPr/>
              <a:t>42</a:t>
            </a:fld>
            <a:endParaRPr lang="en-US"/>
          </a:p>
        </p:txBody>
      </p:sp>
      <p:sp>
        <p:nvSpPr>
          <p:cNvPr id="9" name="3 Marcador de pie de página"/>
          <p:cNvSpPr>
            <a:spLocks noGrp="1"/>
          </p:cNvSpPr>
          <p:nvPr>
            <p:ph type="ftr" sz="quarter" idx="10"/>
          </p:nvPr>
        </p:nvSpPr>
        <p:spPr>
          <a:xfrm>
            <a:off x="19050" y="6597352"/>
            <a:ext cx="4408934" cy="193675"/>
          </a:xfrm>
        </p:spPr>
        <p:txBody>
          <a:bodyPr/>
          <a:lstStyle/>
          <a:p>
            <a:pPr>
              <a:defRPr/>
            </a:pPr>
            <a:r>
              <a:rPr lang="es-CL" dirty="0" smtClean="0"/>
              <a:t>Gobierno de Chile | Ministerio Secretaría General de la Presidencia</a:t>
            </a:r>
            <a:endParaRPr lang="es-ES" dirty="0"/>
          </a:p>
        </p:txBody>
      </p:sp>
      <p:sp>
        <p:nvSpPr>
          <p:cNvPr id="4" name="3 Título"/>
          <p:cNvSpPr>
            <a:spLocks noGrp="1"/>
          </p:cNvSpPr>
          <p:nvPr>
            <p:ph type="title"/>
          </p:nvPr>
        </p:nvSpPr>
        <p:spPr>
          <a:xfrm>
            <a:off x="899592" y="188640"/>
            <a:ext cx="7632848" cy="360040"/>
          </a:xfrm>
        </p:spPr>
        <p:txBody>
          <a:bodyPr>
            <a:noAutofit/>
          </a:bodyPr>
          <a:lstStyle/>
          <a:p>
            <a:r>
              <a:rPr lang="es-CL" sz="2800" dirty="0" smtClean="0"/>
              <a:t>Entidades obligadas a reportar: art. 3° ley 19.913</a:t>
            </a:r>
            <a:endParaRPr lang="es-CL" sz="2800" dirty="0"/>
          </a:p>
        </p:txBody>
      </p:sp>
      <p:pic>
        <p:nvPicPr>
          <p:cNvPr id="1026"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4581128"/>
            <a:ext cx="3851920" cy="2155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9 Grupo"/>
          <p:cNvGrpSpPr/>
          <p:nvPr/>
        </p:nvGrpSpPr>
        <p:grpSpPr>
          <a:xfrm>
            <a:off x="35496" y="692696"/>
            <a:ext cx="5761491" cy="5623599"/>
            <a:chOff x="3025534" y="1124744"/>
            <a:chExt cx="5902442" cy="4665903"/>
          </a:xfrm>
        </p:grpSpPr>
        <p:sp>
          <p:nvSpPr>
            <p:cNvPr id="11" name="10 Rectángulo"/>
            <p:cNvSpPr/>
            <p:nvPr/>
          </p:nvSpPr>
          <p:spPr>
            <a:xfrm>
              <a:off x="3061459" y="1602704"/>
              <a:ext cx="3022709" cy="4187943"/>
            </a:xfrm>
            <a:prstGeom prst="rect">
              <a:avLst/>
            </a:prstGeom>
          </p:spPr>
          <p:txBody>
            <a:bodyPr wrap="square">
              <a:spAutoFit/>
            </a:bodyPr>
            <a:lstStyle/>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Administradoras de Fondos Mutuos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Administradoras de Mutuos Hipotecarios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Administradoras Generales de Fondos</a:t>
              </a:r>
            </a:p>
            <a:p>
              <a:pPr marL="114300" indent="-114300">
                <a:buClr>
                  <a:schemeClr val="accent6">
                    <a:lumMod val="50000"/>
                  </a:schemeClr>
                </a:buClr>
                <a:buFont typeface="Wingdings" panose="05000000000000000000" pitchFamily="2" charset="2"/>
                <a:buChar char="§"/>
              </a:pPr>
              <a:r>
                <a:rPr lang="es-ES" sz="1150" b="1" dirty="0" smtClean="0">
                  <a:solidFill>
                    <a:srgbClr val="565A5C"/>
                  </a:solidFill>
                  <a:latin typeface="Lucida Sans" panose="020B0602030504020204" pitchFamily="34" charset="0"/>
                </a:rPr>
                <a:t>Administradoras </a:t>
              </a:r>
              <a:r>
                <a:rPr lang="es-ES" sz="1150" b="1" dirty="0">
                  <a:solidFill>
                    <a:srgbClr val="565A5C"/>
                  </a:solidFill>
                  <a:latin typeface="Lucida Sans" panose="020B0602030504020204" pitchFamily="34" charset="0"/>
                </a:rPr>
                <a:t>de Fondos de Pensiones (AFP)</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Agentes de Aduana</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Agentes de Valores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Bancos e </a:t>
              </a:r>
              <a:r>
                <a:rPr lang="es-ES" sz="1150" b="1" dirty="0" smtClean="0">
                  <a:solidFill>
                    <a:srgbClr val="565A5C"/>
                  </a:solidFill>
                  <a:latin typeface="Lucida Sans" panose="020B0602030504020204" pitchFamily="34" charset="0"/>
                </a:rPr>
                <a:t>Instituciones </a:t>
              </a:r>
              <a:r>
                <a:rPr lang="es-ES" sz="1150" b="1" dirty="0">
                  <a:solidFill>
                    <a:srgbClr val="565A5C"/>
                  </a:solidFill>
                  <a:latin typeface="Lucida Sans" panose="020B0602030504020204" pitchFamily="34" charset="0"/>
                </a:rPr>
                <a:t>Financieras </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Bolsas de Productos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Bolsas de Valores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Cajas de Compensación</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Casas de Cambio</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Casas de Remate y Martillo</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Casinos de </a:t>
              </a:r>
              <a:r>
                <a:rPr lang="es-ES" sz="1150" b="1" dirty="0" smtClean="0">
                  <a:solidFill>
                    <a:srgbClr val="565A5C"/>
                  </a:solidFill>
                  <a:latin typeface="Lucida Sans" panose="020B0602030504020204" pitchFamily="34" charset="0"/>
                </a:rPr>
                <a:t>Juego </a:t>
              </a:r>
              <a:r>
                <a:rPr lang="es-ES" sz="1150" b="1" dirty="0">
                  <a:solidFill>
                    <a:srgbClr val="565A5C"/>
                  </a:solidFill>
                  <a:latin typeface="Lucida Sans" panose="020B0602030504020204" pitchFamily="34" charset="0"/>
                </a:rPr>
                <a:t>(incluye </a:t>
              </a:r>
              <a:r>
                <a:rPr lang="es-ES" sz="1150" b="1" dirty="0" smtClean="0">
                  <a:solidFill>
                    <a:srgbClr val="565A5C"/>
                  </a:solidFill>
                  <a:latin typeface="Lucida Sans" panose="020B0602030504020204" pitchFamily="34" charset="0"/>
                </a:rPr>
                <a:t>Salas </a:t>
              </a:r>
              <a:r>
                <a:rPr lang="es-ES" sz="1150" b="1" dirty="0">
                  <a:solidFill>
                    <a:srgbClr val="565A5C"/>
                  </a:solidFill>
                  <a:latin typeface="Lucida Sans" panose="020B0602030504020204" pitchFamily="34" charset="0"/>
                </a:rPr>
                <a:t>de </a:t>
              </a:r>
              <a:r>
                <a:rPr lang="es-ES" sz="1150" b="1" dirty="0" smtClean="0">
                  <a:solidFill>
                    <a:srgbClr val="565A5C"/>
                  </a:solidFill>
                  <a:latin typeface="Lucida Sans" panose="020B0602030504020204" pitchFamily="34" charset="0"/>
                </a:rPr>
                <a:t>Juego)</a:t>
              </a:r>
              <a:endParaRPr lang="es-ES" sz="1150" b="1" dirty="0">
                <a:solidFill>
                  <a:srgbClr val="565A5C"/>
                </a:solidFill>
                <a:latin typeface="Lucida Sans" panose="020B0602030504020204" pitchFamily="34" charset="0"/>
              </a:endParaRP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Casinos </a:t>
              </a:r>
              <a:r>
                <a:rPr lang="es-ES" sz="1150" b="1" dirty="0" smtClean="0">
                  <a:solidFill>
                    <a:srgbClr val="565A5C"/>
                  </a:solidFill>
                  <a:latin typeface="Lucida Sans" panose="020B0602030504020204" pitchFamily="34" charset="0"/>
                </a:rPr>
                <a:t>Flotantes </a:t>
              </a:r>
              <a:r>
                <a:rPr lang="es-ES" sz="1150" b="1" dirty="0">
                  <a:solidFill>
                    <a:srgbClr val="565A5C"/>
                  </a:solidFill>
                  <a:latin typeface="Lucida Sans" panose="020B0602030504020204" pitchFamily="34" charset="0"/>
                </a:rPr>
                <a:t>de </a:t>
              </a:r>
              <a:r>
                <a:rPr lang="es-ES" sz="1150" b="1" dirty="0" smtClean="0">
                  <a:solidFill>
                    <a:srgbClr val="565A5C"/>
                  </a:solidFill>
                  <a:latin typeface="Lucida Sans" panose="020B0602030504020204" pitchFamily="34" charset="0"/>
                </a:rPr>
                <a:t>Juego</a:t>
              </a:r>
              <a:endParaRPr lang="es-ES" sz="1150" b="1" dirty="0">
                <a:solidFill>
                  <a:srgbClr val="565A5C"/>
                </a:solidFill>
                <a:latin typeface="Lucida Sans" panose="020B0602030504020204" pitchFamily="34" charset="0"/>
              </a:endParaRP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Compañías de Seguros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Conservadores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Cooperativas de Ahorro y Crédito</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Corredores de Bolsas de Valores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Corredores de Bolsas de Productos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Corredores de Propiedades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Emisoras de Tarjetas de Crédito</a:t>
              </a:r>
            </a:p>
            <a:p>
              <a:pPr marL="95250" indent="-95250">
                <a:buClr>
                  <a:schemeClr val="accent6">
                    <a:lumMod val="50000"/>
                  </a:schemeClr>
                </a:buClr>
                <a:buFont typeface="Wingdings" panose="05000000000000000000" pitchFamily="2" charset="2"/>
                <a:buChar char="§"/>
              </a:pPr>
              <a:endParaRPr lang="es-ES" sz="1150" b="1" dirty="0">
                <a:solidFill>
                  <a:srgbClr val="565A5C"/>
                </a:solidFill>
                <a:latin typeface="Lucida Sans" panose="020B0602030504020204" pitchFamily="34" charset="0"/>
                <a:cs typeface="Arial" pitchFamily="34" charset="0"/>
              </a:endParaRPr>
            </a:p>
            <a:p>
              <a:pPr lvl="0">
                <a:buClr>
                  <a:schemeClr val="accent6">
                    <a:lumMod val="50000"/>
                  </a:schemeClr>
                </a:buClr>
              </a:pPr>
              <a:endParaRPr lang="es-ES" sz="1150" b="1" dirty="0">
                <a:solidFill>
                  <a:srgbClr val="565A5C"/>
                </a:solidFill>
                <a:latin typeface="Lucida Sans" panose="020B0602030504020204" pitchFamily="34" charset="0"/>
              </a:endParaRPr>
            </a:p>
            <a:p>
              <a:pPr marL="114300" indent="-114300">
                <a:buClr>
                  <a:schemeClr val="accent6">
                    <a:lumMod val="50000"/>
                  </a:schemeClr>
                </a:buClr>
              </a:pPr>
              <a:endParaRPr lang="es-ES" sz="1150" dirty="0">
                <a:solidFill>
                  <a:srgbClr val="565A5C"/>
                </a:solidFill>
                <a:latin typeface="Lucida Sans" panose="020B0602030504020204" pitchFamily="34" charset="0"/>
              </a:endParaRPr>
            </a:p>
          </p:txBody>
        </p:sp>
        <p:sp>
          <p:nvSpPr>
            <p:cNvPr id="12" name="11 Rectángulo"/>
            <p:cNvSpPr/>
            <p:nvPr/>
          </p:nvSpPr>
          <p:spPr>
            <a:xfrm>
              <a:off x="5940751" y="1591858"/>
              <a:ext cx="2987225" cy="3894277"/>
            </a:xfrm>
            <a:prstGeom prst="rect">
              <a:avLst/>
            </a:prstGeom>
          </p:spPr>
          <p:txBody>
            <a:bodyPr wrap="square">
              <a:spAutoFit/>
            </a:bodyPr>
            <a:lstStyle/>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Empresas de Arrendamiento Financiero (Leasing)</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Empresas de Depósitos de Valores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Empresas de </a:t>
              </a:r>
              <a:r>
                <a:rPr lang="es-ES" sz="1150" b="1" dirty="0" smtClean="0">
                  <a:solidFill>
                    <a:srgbClr val="565A5C"/>
                  </a:solidFill>
                  <a:latin typeface="Lucida Sans" panose="020B0602030504020204" pitchFamily="34" charset="0"/>
                </a:rPr>
                <a:t>Factoraje </a:t>
              </a:r>
              <a:r>
                <a:rPr lang="es-ES" sz="1150" b="1" dirty="0">
                  <a:solidFill>
                    <a:srgbClr val="565A5C"/>
                  </a:solidFill>
                  <a:latin typeface="Lucida Sans" panose="020B0602030504020204" pitchFamily="34" charset="0"/>
                </a:rPr>
                <a:t>(Factoring)</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Empresas de Securitización</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Empresas de Transferencia de Dinero</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Empresas de Transporte de Valores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Empresas de Gestión Inmobiliaria</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Hipódromos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Notarios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Operadoras de Tarjetas de Crédito</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Operadores de Mercados de Futuro y Opciones </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Otras </a:t>
              </a:r>
              <a:r>
                <a:rPr lang="es-ES" sz="1150" b="1" dirty="0" smtClean="0">
                  <a:solidFill>
                    <a:srgbClr val="565A5C"/>
                  </a:solidFill>
                  <a:latin typeface="Lucida Sans" panose="020B0602030504020204" pitchFamily="34" charset="0"/>
                </a:rPr>
                <a:t>Entidades Facultadas </a:t>
              </a:r>
              <a:r>
                <a:rPr lang="es-ES" sz="1150" b="1" dirty="0">
                  <a:solidFill>
                    <a:srgbClr val="565A5C"/>
                  </a:solidFill>
                  <a:latin typeface="Lucida Sans" panose="020B0602030504020204" pitchFamily="34" charset="0"/>
                </a:rPr>
                <a:t>para </a:t>
              </a:r>
              <a:r>
                <a:rPr lang="es-ES" sz="1150" b="1" dirty="0" smtClean="0">
                  <a:solidFill>
                    <a:srgbClr val="565A5C"/>
                  </a:solidFill>
                  <a:latin typeface="Lucida Sans" panose="020B0602030504020204" pitchFamily="34" charset="0"/>
                </a:rPr>
                <a:t>Recibir Moneda Extranjera</a:t>
              </a:r>
              <a:endParaRPr lang="es-ES" sz="1150" b="1" dirty="0">
                <a:solidFill>
                  <a:srgbClr val="565A5C"/>
                </a:solidFill>
                <a:latin typeface="Lucida Sans" panose="020B0602030504020204" pitchFamily="34" charset="0"/>
              </a:endParaRPr>
            </a:p>
            <a:p>
              <a:pPr marL="114300" indent="-114300">
                <a:buClr>
                  <a:schemeClr val="accent6">
                    <a:lumMod val="50000"/>
                  </a:schemeClr>
                </a:buClr>
                <a:buFont typeface="Wingdings" panose="05000000000000000000" pitchFamily="2" charset="2"/>
                <a:buChar char="§"/>
              </a:pPr>
              <a:r>
                <a:rPr lang="es-ES" sz="1150" b="1" dirty="0" smtClean="0">
                  <a:solidFill>
                    <a:srgbClr val="565A5C"/>
                  </a:solidFill>
                  <a:latin typeface="Lucida Sans" panose="020B0602030504020204" pitchFamily="34" charset="0"/>
                </a:rPr>
                <a:t>Sociedades </a:t>
              </a:r>
              <a:r>
                <a:rPr lang="es-ES" sz="1150" b="1" dirty="0">
                  <a:solidFill>
                    <a:srgbClr val="565A5C"/>
                  </a:solidFill>
                  <a:latin typeface="Lucida Sans" panose="020B0602030504020204" pitchFamily="34" charset="0"/>
                </a:rPr>
                <a:t>Administradoras de Zonas Francas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Organizaciones Deportivas Profesionales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Representación de </a:t>
              </a:r>
              <a:r>
                <a:rPr lang="es-ES" sz="1150" b="1" dirty="0" smtClean="0">
                  <a:solidFill>
                    <a:srgbClr val="565A5C"/>
                  </a:solidFill>
                  <a:latin typeface="Lucida Sans" panose="020B0602030504020204" pitchFamily="34" charset="0"/>
                </a:rPr>
                <a:t>Bancos </a:t>
              </a:r>
              <a:r>
                <a:rPr lang="es-ES" sz="1150" b="1" dirty="0">
                  <a:solidFill>
                    <a:srgbClr val="565A5C"/>
                  </a:solidFill>
                  <a:latin typeface="Lucida Sans" panose="020B0602030504020204" pitchFamily="34" charset="0"/>
                </a:rPr>
                <a:t>Extranjeros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Sociedades que Administren Fondos de Inversión Privados</a:t>
              </a:r>
            </a:p>
            <a:p>
              <a:pPr marL="114300" indent="-114300">
                <a:buClr>
                  <a:schemeClr val="accent6">
                    <a:lumMod val="50000"/>
                  </a:schemeClr>
                </a:buClr>
                <a:buFont typeface="Wingdings" panose="05000000000000000000" pitchFamily="2" charset="2"/>
                <a:buChar char="§"/>
              </a:pPr>
              <a:r>
                <a:rPr lang="es-ES" sz="1150" b="1" dirty="0">
                  <a:solidFill>
                    <a:srgbClr val="565A5C"/>
                  </a:solidFill>
                  <a:latin typeface="Lucida Sans" panose="020B0602030504020204" pitchFamily="34" charset="0"/>
                </a:rPr>
                <a:t>Usuarios de Zonas Francas</a:t>
              </a:r>
            </a:p>
            <a:p>
              <a:pPr marL="114300" indent="-114300">
                <a:buClr>
                  <a:schemeClr val="accent6">
                    <a:lumMod val="50000"/>
                  </a:schemeClr>
                </a:buClr>
                <a:buFont typeface="Wingdings" panose="05000000000000000000" pitchFamily="2" charset="2"/>
                <a:buChar char="§"/>
              </a:pPr>
              <a:endParaRPr lang="es-ES" sz="1150" b="1" dirty="0">
                <a:solidFill>
                  <a:srgbClr val="565A5C"/>
                </a:solidFill>
                <a:latin typeface="Lucida Sans" panose="020B0602030504020204" pitchFamily="34" charset="0"/>
              </a:endParaRPr>
            </a:p>
          </p:txBody>
        </p:sp>
        <p:sp>
          <p:nvSpPr>
            <p:cNvPr id="13" name="12 CuadroTexto"/>
            <p:cNvSpPr txBox="1"/>
            <p:nvPr/>
          </p:nvSpPr>
          <p:spPr>
            <a:xfrm>
              <a:off x="3025534" y="1124744"/>
              <a:ext cx="5830434" cy="383044"/>
            </a:xfrm>
            <a:prstGeom prst="rect">
              <a:avLst/>
            </a:prstGeom>
            <a:solidFill>
              <a:schemeClr val="bg1">
                <a:lumMod val="50000"/>
              </a:schemeClr>
            </a:solidFill>
          </p:spPr>
          <p:txBody>
            <a:bodyPr wrap="square" rtlCol="0">
              <a:spAutoFit/>
            </a:bodyPr>
            <a:lstStyle/>
            <a:p>
              <a:pPr algn="ctr"/>
              <a:r>
                <a:rPr lang="es-US" sz="2400" b="1" dirty="0">
                  <a:solidFill>
                    <a:schemeClr val="bg1"/>
                  </a:solidFill>
                  <a:latin typeface="Lucida Sans" panose="020B0602030504020204" pitchFamily="34" charset="0"/>
                </a:rPr>
                <a:t> 38 </a:t>
              </a:r>
              <a:r>
                <a:rPr lang="es-US" sz="2400" b="1" dirty="0" smtClean="0">
                  <a:solidFill>
                    <a:schemeClr val="bg1"/>
                  </a:solidFill>
                  <a:latin typeface="Lucida Sans" panose="020B0602030504020204" pitchFamily="34" charset="0"/>
                </a:rPr>
                <a:t>sectores económicos privados </a:t>
              </a:r>
              <a:endParaRPr lang="es-CL" sz="2400" b="1" dirty="0">
                <a:solidFill>
                  <a:schemeClr val="bg1"/>
                </a:solidFill>
                <a:latin typeface="Lucida Sans" panose="020B0602030504020204" pitchFamily="34" charset="0"/>
              </a:endParaRPr>
            </a:p>
          </p:txBody>
        </p:sp>
      </p:grpSp>
      <p:sp>
        <p:nvSpPr>
          <p:cNvPr id="14" name="Título 1"/>
          <p:cNvSpPr txBox="1">
            <a:spLocks/>
          </p:cNvSpPr>
          <p:nvPr/>
        </p:nvSpPr>
        <p:spPr>
          <a:xfrm>
            <a:off x="6202331" y="1268759"/>
            <a:ext cx="2887918" cy="3153485"/>
          </a:xfrm>
          <a:prstGeom prst="rect">
            <a:avLst/>
          </a:prstGeom>
        </p:spPr>
        <p:txBody>
          <a:bodyPr vert="horz" lIns="91440" tIns="45720" rIns="91440" bIns="45720" rtlCol="0" anchor="ctr">
            <a:normAutofit fontScale="8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355600" lvl="2" indent="-266700">
              <a:buFont typeface="Arial" panose="020B0604020202020204" pitchFamily="34" charset="0"/>
              <a:buChar char="•"/>
            </a:pPr>
            <a:r>
              <a:rPr lang="es-CL" b="1" dirty="0" smtClean="0">
                <a:solidFill>
                  <a:srgbClr val="FF0000"/>
                </a:solidFill>
                <a:latin typeface="Lucida Sans" panose="020B0602040502020204" pitchFamily="34" charset="0"/>
              </a:rPr>
              <a:t>Ministerios</a:t>
            </a:r>
            <a:r>
              <a:rPr lang="es-CL" dirty="0" smtClean="0">
                <a:solidFill>
                  <a:schemeClr val="tx1">
                    <a:lumMod val="65000"/>
                    <a:lumOff val="35000"/>
                  </a:schemeClr>
                </a:solidFill>
                <a:latin typeface="Lucida Sans" panose="020B0602040502020204" pitchFamily="34" charset="0"/>
              </a:rPr>
              <a:t>    </a:t>
            </a:r>
            <a:endParaRPr lang="es-CL" dirty="0">
              <a:solidFill>
                <a:schemeClr val="tx1">
                  <a:lumMod val="65000"/>
                  <a:lumOff val="35000"/>
                </a:schemeClr>
              </a:solidFill>
              <a:latin typeface="Lucida Sans" panose="020B0602040502020204" pitchFamily="34" charset="0"/>
            </a:endParaRPr>
          </a:p>
          <a:p>
            <a:pPr marL="355600" lvl="2" indent="-266700">
              <a:buFont typeface="Arial" panose="020B0604020202020204" pitchFamily="34" charset="0"/>
              <a:buChar char="•"/>
            </a:pPr>
            <a:r>
              <a:rPr lang="es-CL" dirty="0">
                <a:solidFill>
                  <a:schemeClr val="tx1">
                    <a:lumMod val="65000"/>
                    <a:lumOff val="35000"/>
                  </a:schemeClr>
                </a:solidFill>
                <a:latin typeface="Lucida Sans" panose="020B0602040502020204" pitchFamily="34" charset="0"/>
              </a:rPr>
              <a:t>Intendencias  </a:t>
            </a:r>
          </a:p>
          <a:p>
            <a:pPr marL="355600" lvl="2" indent="-266700">
              <a:buFont typeface="Arial" panose="020B0604020202020204" pitchFamily="34" charset="0"/>
              <a:buChar char="•"/>
            </a:pPr>
            <a:r>
              <a:rPr lang="es-CL" dirty="0">
                <a:solidFill>
                  <a:schemeClr val="tx1">
                    <a:lumMod val="65000"/>
                    <a:lumOff val="35000"/>
                  </a:schemeClr>
                </a:solidFill>
                <a:latin typeface="Lucida Sans" panose="020B0602040502020204" pitchFamily="34" charset="0"/>
              </a:rPr>
              <a:t>Gobernaciones </a:t>
            </a:r>
          </a:p>
          <a:p>
            <a:pPr marL="355600" lvl="2" indent="-266700">
              <a:buFont typeface="Arial" panose="020B0604020202020204" pitchFamily="34" charset="0"/>
              <a:buChar char="•"/>
            </a:pPr>
            <a:r>
              <a:rPr lang="es-CL" dirty="0">
                <a:solidFill>
                  <a:schemeClr val="tx1">
                    <a:lumMod val="65000"/>
                    <a:lumOff val="35000"/>
                  </a:schemeClr>
                </a:solidFill>
                <a:latin typeface="Lucida Sans" panose="020B0602040502020204" pitchFamily="34" charset="0"/>
              </a:rPr>
              <a:t>Gobiernos Regionales </a:t>
            </a:r>
          </a:p>
          <a:p>
            <a:pPr marL="355600" lvl="2" indent="-266700">
              <a:buFont typeface="Arial" panose="020B0604020202020204" pitchFamily="34" charset="0"/>
              <a:buChar char="•"/>
            </a:pPr>
            <a:r>
              <a:rPr lang="es-CL" dirty="0">
                <a:solidFill>
                  <a:schemeClr val="tx1">
                    <a:lumMod val="65000"/>
                    <a:lumOff val="35000"/>
                  </a:schemeClr>
                </a:solidFill>
                <a:latin typeface="Lucida Sans" panose="020B0602040502020204" pitchFamily="34" charset="0"/>
              </a:rPr>
              <a:t>Municipalidades </a:t>
            </a:r>
          </a:p>
          <a:p>
            <a:pPr marL="355600" lvl="2" indent="-266700">
              <a:buFont typeface="Arial" panose="020B0604020202020204" pitchFamily="34" charset="0"/>
              <a:buChar char="•"/>
            </a:pPr>
            <a:r>
              <a:rPr lang="es-CL" dirty="0">
                <a:solidFill>
                  <a:schemeClr val="tx1">
                    <a:lumMod val="65000"/>
                    <a:lumOff val="35000"/>
                  </a:schemeClr>
                </a:solidFill>
                <a:latin typeface="Lucida Sans" panose="020B0602040502020204" pitchFamily="34" charset="0"/>
              </a:rPr>
              <a:t>Empresas públicas creadas por Ley</a:t>
            </a:r>
          </a:p>
          <a:p>
            <a:pPr marL="355600" lvl="2" indent="-266700">
              <a:buFont typeface="Arial" panose="020B0604020202020204" pitchFamily="34" charset="0"/>
              <a:buChar char="•"/>
            </a:pPr>
            <a:r>
              <a:rPr lang="es-CL" dirty="0">
                <a:solidFill>
                  <a:schemeClr val="tx1">
                    <a:lumMod val="65000"/>
                    <a:lumOff val="35000"/>
                  </a:schemeClr>
                </a:solidFill>
                <a:latin typeface="Lucida Sans" panose="020B0602040502020204" pitchFamily="34" charset="0"/>
              </a:rPr>
              <a:t>Superintendencias </a:t>
            </a:r>
          </a:p>
          <a:p>
            <a:pPr marL="355600" lvl="2" indent="-266700">
              <a:buFont typeface="Arial" panose="020B0604020202020204" pitchFamily="34" charset="0"/>
              <a:buChar char="•"/>
            </a:pPr>
            <a:r>
              <a:rPr lang="es-CL" dirty="0">
                <a:solidFill>
                  <a:schemeClr val="tx1">
                    <a:lumMod val="65000"/>
                    <a:lumOff val="35000"/>
                  </a:schemeClr>
                </a:solidFill>
                <a:latin typeface="Lucida Sans" panose="020B0602040502020204" pitchFamily="34" charset="0"/>
              </a:rPr>
              <a:t>Fuerzas Armadas, de Orden y Seguridad</a:t>
            </a:r>
          </a:p>
          <a:p>
            <a:pPr marL="355600" lvl="2" indent="-266700">
              <a:buFont typeface="Arial" panose="020B0604020202020204" pitchFamily="34" charset="0"/>
              <a:buChar char="•"/>
            </a:pPr>
            <a:r>
              <a:rPr lang="es-CL" dirty="0">
                <a:solidFill>
                  <a:schemeClr val="tx1">
                    <a:lumMod val="65000"/>
                    <a:lumOff val="35000"/>
                  </a:schemeClr>
                </a:solidFill>
                <a:latin typeface="Lucida Sans" panose="020B0602040502020204" pitchFamily="34" charset="0"/>
              </a:rPr>
              <a:t>Órganos y servicios públicos creados para el cumplimiento de la función administrativa</a:t>
            </a:r>
          </a:p>
          <a:p>
            <a:pPr marL="355600" lvl="2" indent="-266700">
              <a:buFont typeface="Arial" panose="020B0604020202020204" pitchFamily="34" charset="0"/>
              <a:buChar char="•"/>
            </a:pPr>
            <a:r>
              <a:rPr lang="es-CL" dirty="0">
                <a:solidFill>
                  <a:schemeClr val="tx1">
                    <a:lumMod val="65000"/>
                    <a:lumOff val="35000"/>
                  </a:schemeClr>
                </a:solidFill>
                <a:latin typeface="Lucida Sans" panose="020B0602040502020204" pitchFamily="34" charset="0"/>
              </a:rPr>
              <a:t>Contraloría General de la República</a:t>
            </a:r>
          </a:p>
          <a:p>
            <a:pPr algn="l"/>
            <a:endParaRPr lang="es-ES" sz="1500" dirty="0">
              <a:solidFill>
                <a:schemeClr val="tx1">
                  <a:lumMod val="65000"/>
                  <a:lumOff val="35000"/>
                </a:schemeClr>
              </a:solidFill>
              <a:latin typeface="gobCL"/>
              <a:cs typeface="gobCL"/>
            </a:endParaRPr>
          </a:p>
        </p:txBody>
      </p:sp>
      <p:sp>
        <p:nvSpPr>
          <p:cNvPr id="15" name="72 CuadroTexto"/>
          <p:cNvSpPr txBox="1"/>
          <p:nvPr/>
        </p:nvSpPr>
        <p:spPr>
          <a:xfrm>
            <a:off x="6339052" y="692696"/>
            <a:ext cx="2752346" cy="461665"/>
          </a:xfrm>
          <a:prstGeom prst="rect">
            <a:avLst/>
          </a:prstGeom>
          <a:solidFill>
            <a:schemeClr val="bg1">
              <a:lumMod val="50000"/>
            </a:schemeClr>
          </a:solidFill>
        </p:spPr>
        <p:txBody>
          <a:bodyPr wrap="square" rtlCol="0">
            <a:spAutoFit/>
          </a:bodyPr>
          <a:lstStyle/>
          <a:p>
            <a:pPr algn="ctr"/>
            <a:r>
              <a:rPr lang="es-US" sz="2400" b="1" dirty="0">
                <a:solidFill>
                  <a:schemeClr val="bg1"/>
                </a:solidFill>
                <a:latin typeface="Lucida Sans" panose="020B0602030504020204" pitchFamily="34" charset="0"/>
              </a:rPr>
              <a:t> </a:t>
            </a:r>
            <a:r>
              <a:rPr lang="es-US" sz="2400" b="1" dirty="0" smtClean="0">
                <a:solidFill>
                  <a:schemeClr val="bg1"/>
                </a:solidFill>
                <a:latin typeface="Lucida Sans" panose="020B0602030504020204" pitchFamily="34" charset="0"/>
              </a:rPr>
              <a:t>Sector público</a:t>
            </a:r>
            <a:endParaRPr lang="es-CL" sz="2400" b="1" dirty="0">
              <a:solidFill>
                <a:schemeClr val="bg1"/>
              </a:solidFill>
              <a:latin typeface="Lucida Sans" panose="020B0602030504020204" pitchFamily="34" charset="0"/>
            </a:endParaRPr>
          </a:p>
        </p:txBody>
      </p:sp>
    </p:spTree>
    <p:extLst>
      <p:ext uri="{BB962C8B-B14F-4D97-AF65-F5344CB8AC3E}">
        <p14:creationId xmlns:p14="http://schemas.microsoft.com/office/powerpoint/2010/main" val="395581729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683568" y="260649"/>
            <a:ext cx="7772400" cy="792088"/>
          </a:xfrm>
        </p:spPr>
        <p:txBody>
          <a:bodyPr>
            <a:normAutofit fontScale="90000"/>
          </a:bodyPr>
          <a:lstStyle/>
          <a:p>
            <a:r>
              <a:rPr lang="es-CL" sz="4000" dirty="0" smtClean="0"/>
              <a:t>Confidencialidad ROS ley 19.913</a:t>
            </a:r>
            <a:endParaRPr lang="es-CL" sz="4000" dirty="0"/>
          </a:p>
        </p:txBody>
      </p:sp>
      <p:sp>
        <p:nvSpPr>
          <p:cNvPr id="2" name="1 Subtítulo"/>
          <p:cNvSpPr>
            <a:spLocks noGrp="1"/>
          </p:cNvSpPr>
          <p:nvPr>
            <p:ph type="subTitle" idx="1"/>
          </p:nvPr>
        </p:nvSpPr>
        <p:spPr>
          <a:xfrm>
            <a:off x="611560" y="1340768"/>
            <a:ext cx="8064896" cy="5112568"/>
          </a:xfrm>
        </p:spPr>
        <p:txBody>
          <a:bodyPr>
            <a:normAutofit/>
          </a:bodyPr>
          <a:lstStyle/>
          <a:p>
            <a:pPr algn="just"/>
            <a:r>
              <a:rPr lang="es-CL" sz="2400" dirty="0" smtClean="0">
                <a:solidFill>
                  <a:schemeClr val="tx1"/>
                </a:solidFill>
              </a:rPr>
              <a:t>Artículo 6°: </a:t>
            </a:r>
            <a:r>
              <a:rPr lang="es-CL" sz="2400" dirty="0" err="1" smtClean="0">
                <a:solidFill>
                  <a:srgbClr val="FF0000"/>
                </a:solidFill>
              </a:rPr>
              <a:t>Prohíbese</a:t>
            </a:r>
            <a:r>
              <a:rPr lang="es-CL" sz="2400" dirty="0" smtClean="0">
                <a:solidFill>
                  <a:srgbClr val="FF0000"/>
                </a:solidFill>
              </a:rPr>
              <a:t> </a:t>
            </a:r>
            <a:r>
              <a:rPr lang="es-CL" sz="2400" dirty="0" smtClean="0">
                <a:solidFill>
                  <a:schemeClr val="tx1"/>
                </a:solidFill>
              </a:rPr>
              <a:t>informar al afectado, o a terceras personas, la circunstancia de haberse requerido o remitido información a la UAF, como asimismo proporcionarles cualquier otro antecedente al respecto.</a:t>
            </a:r>
          </a:p>
          <a:p>
            <a:pPr algn="just"/>
            <a:endParaRPr lang="es-CL" sz="2400" dirty="0">
              <a:solidFill>
                <a:schemeClr val="tx1"/>
              </a:solidFill>
            </a:endParaRPr>
          </a:p>
          <a:p>
            <a:pPr algn="just"/>
            <a:r>
              <a:rPr lang="es-CL" sz="2400" dirty="0" smtClean="0">
                <a:solidFill>
                  <a:schemeClr val="tx1"/>
                </a:solidFill>
              </a:rPr>
              <a:t>Artículo 7°: La infracción a lo dispuesto en el artículo 6° </a:t>
            </a:r>
            <a:r>
              <a:rPr lang="es-CL" sz="2400" dirty="0" smtClean="0">
                <a:solidFill>
                  <a:srgbClr val="FF0000"/>
                </a:solidFill>
              </a:rPr>
              <a:t>será castigada </a:t>
            </a:r>
            <a:r>
              <a:rPr lang="es-CL" sz="2400" dirty="0" smtClean="0">
                <a:solidFill>
                  <a:schemeClr val="tx1"/>
                </a:solidFill>
              </a:rPr>
              <a:t>con la pena de presidio menor en sus grados medio a máximo y multa de 100 a 400 UTM.</a:t>
            </a:r>
          </a:p>
          <a:p>
            <a:pPr algn="just"/>
            <a:endParaRPr lang="es-CL" sz="2400" dirty="0">
              <a:solidFill>
                <a:schemeClr val="tx1"/>
              </a:solidFill>
            </a:endParaRPr>
          </a:p>
          <a:p>
            <a:pPr algn="just"/>
            <a:r>
              <a:rPr lang="es-CL" sz="2400" dirty="0" smtClean="0">
                <a:solidFill>
                  <a:schemeClr val="tx1"/>
                </a:solidFill>
              </a:rPr>
              <a:t>Están exentas de toda responsabilidad legal, en el marco de un reporte realizado de buena fe (art. 3°).</a:t>
            </a:r>
            <a:endParaRPr lang="es-CL" sz="2400" dirty="0">
              <a:solidFill>
                <a:schemeClr val="tx1"/>
              </a:solidFill>
            </a:endParaRPr>
          </a:p>
        </p:txBody>
      </p:sp>
      <p:sp>
        <p:nvSpPr>
          <p:cNvPr id="9" name="3 Marcador de pie de página"/>
          <p:cNvSpPr>
            <a:spLocks noGrp="1"/>
          </p:cNvSpPr>
          <p:nvPr>
            <p:ph type="ftr" sz="quarter" idx="11"/>
          </p:nvPr>
        </p:nvSpPr>
        <p:spPr>
          <a:xfrm>
            <a:off x="179512" y="6525344"/>
            <a:ext cx="5840288" cy="196131"/>
          </a:xfrm>
        </p:spPr>
        <p:txBody>
          <a:bodyPr/>
          <a:lstStyle/>
          <a:p>
            <a:pPr algn="l">
              <a:defRPr/>
            </a:pPr>
            <a:r>
              <a:rPr lang="es-CL" dirty="0" smtClean="0"/>
              <a:t>Gobierno de Chile | Ministerio Secretaría General de la Presidencia</a:t>
            </a:r>
            <a:endParaRPr lang="es-ES" dirty="0"/>
          </a:p>
        </p:txBody>
      </p:sp>
      <p:sp>
        <p:nvSpPr>
          <p:cNvPr id="3" name="2 Marcador de número de diapositiva"/>
          <p:cNvSpPr>
            <a:spLocks noGrp="1"/>
          </p:cNvSpPr>
          <p:nvPr>
            <p:ph type="sldNum" sz="quarter" idx="12"/>
          </p:nvPr>
        </p:nvSpPr>
        <p:spPr/>
        <p:txBody>
          <a:bodyPr/>
          <a:lstStyle/>
          <a:p>
            <a:fld id="{BFC65055-94C8-4C71-B69A-9EFA324701F1}" type="slidenum">
              <a:rPr lang="en-US" smtClean="0"/>
              <a:pPr/>
              <a:t>43</a:t>
            </a:fld>
            <a:endParaRPr lang="en-US"/>
          </a:p>
        </p:txBody>
      </p:sp>
      <p:pic>
        <p:nvPicPr>
          <p:cNvPr id="5" name="4 Imagen">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6912" y="5705282"/>
            <a:ext cx="624855" cy="468641"/>
          </a:xfrm>
          <a:prstGeom prst="rect">
            <a:avLst/>
          </a:prstGeom>
        </p:spPr>
      </p:pic>
    </p:spTree>
    <p:extLst>
      <p:ext uri="{BB962C8B-B14F-4D97-AF65-F5344CB8AC3E}">
        <p14:creationId xmlns:p14="http://schemas.microsoft.com/office/powerpoint/2010/main" val="4225547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 y="152400"/>
            <a:ext cx="8164513" cy="684312"/>
          </a:xfrm>
        </p:spPr>
        <p:txBody>
          <a:bodyPr/>
          <a:lstStyle/>
          <a:p>
            <a:r>
              <a:rPr lang="es-CL" b="1" dirty="0" smtClean="0"/>
              <a:t>Ley 19.913 y 20.818 sobre LA/FT/DF   </a:t>
            </a:r>
            <a:endParaRPr lang="es-ES"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5</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04523" y="1016753"/>
            <a:ext cx="8177213" cy="5530940"/>
          </a:xfrm>
        </p:spPr>
        <p:txBody>
          <a:bodyPr/>
          <a:lstStyle/>
          <a:p>
            <a:pPr marL="0" indent="0" algn="just">
              <a:buNone/>
            </a:pPr>
            <a:r>
              <a:rPr lang="es-CL" sz="2800" b="1" u="sng" dirty="0" smtClean="0"/>
              <a:t>Reporte Operación Sospechosa (ROS): </a:t>
            </a:r>
            <a:r>
              <a:rPr lang="es-CL" sz="2800" b="1" dirty="0" smtClean="0"/>
              <a:t>no constituye una denuncia de carácter penal, sólo reporte para que UAF inicie investigación preventiva en materia de LA/FT/DF. Artículo 6°ley 19.913. establece el carácter de reserva y confidencialidad, funcionarios tienen prohibición de informar al afectado o terceros. Infracción a prohibición es constitutiva de delito de acción penal pública.</a:t>
            </a:r>
          </a:p>
          <a:p>
            <a:pPr marL="0" indent="0" algn="just">
              <a:buNone/>
            </a:pPr>
            <a:r>
              <a:rPr lang="es-CL" sz="2800" b="1" dirty="0" smtClean="0"/>
              <a:t>No excluye el ejercicio de acciones legales según corresponda realizar a la Administración del Estado, a objeto de perseguir las responsabilidades administrativas.</a:t>
            </a:r>
          </a:p>
          <a:p>
            <a:pPr marL="0" indent="0" algn="just">
              <a:buNone/>
            </a:pPr>
            <a:endParaRPr lang="es-CL" sz="2800" b="1" dirty="0"/>
          </a:p>
        </p:txBody>
      </p:sp>
    </p:spTree>
    <p:extLst>
      <p:ext uri="{BB962C8B-B14F-4D97-AF65-F5344CB8AC3E}">
        <p14:creationId xmlns:p14="http://schemas.microsoft.com/office/powerpoint/2010/main" val="1198343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 y="152400"/>
            <a:ext cx="8164513" cy="684312"/>
          </a:xfrm>
        </p:spPr>
        <p:txBody>
          <a:bodyPr/>
          <a:lstStyle/>
          <a:p>
            <a:r>
              <a:rPr lang="es-CL" b="1" dirty="0" smtClean="0"/>
              <a:t>¿Qué es el LA/FT/DF?</a:t>
            </a:r>
            <a:endParaRPr lang="es-ES"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6</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04523" y="1016753"/>
            <a:ext cx="8177213" cy="5530940"/>
          </a:xfrm>
        </p:spPr>
        <p:txBody>
          <a:bodyPr/>
          <a:lstStyle/>
          <a:p>
            <a:pPr marL="0" indent="0" algn="just">
              <a:buNone/>
            </a:pPr>
            <a:r>
              <a:rPr lang="es-CL" sz="2800" b="1" dirty="0"/>
              <a:t>LAVADO DE ACTIVOS:</a:t>
            </a:r>
          </a:p>
          <a:p>
            <a:pPr algn="just"/>
            <a:r>
              <a:rPr lang="es-CL" sz="2800" u="sng" dirty="0"/>
              <a:t>C</a:t>
            </a:r>
            <a:r>
              <a:rPr lang="es-CL" sz="2800" u="sng" dirty="0" smtClean="0"/>
              <a:t>ualquier </a:t>
            </a:r>
            <a:r>
              <a:rPr lang="es-CL" sz="2800" u="sng" dirty="0"/>
              <a:t>forma </a:t>
            </a:r>
            <a:r>
              <a:rPr lang="es-CL" sz="2800" u="sng" dirty="0" smtClean="0"/>
              <a:t>que oculte </a:t>
            </a:r>
            <a:r>
              <a:rPr lang="es-CL" sz="2800" u="sng" dirty="0"/>
              <a:t>o disimule el origen ilícito de </a:t>
            </a:r>
            <a:r>
              <a:rPr lang="es-CL" sz="2800" u="sng" dirty="0" smtClean="0"/>
              <a:t>determinados bienes</a:t>
            </a:r>
            <a:r>
              <a:rPr lang="es-CL" sz="2800" dirty="0"/>
              <a:t>, a sabiendas de que provienen, directa o indirectamente, de </a:t>
            </a:r>
            <a:r>
              <a:rPr lang="es-CL" sz="2800" dirty="0" smtClean="0"/>
              <a:t>la perpetración </a:t>
            </a:r>
            <a:r>
              <a:rPr lang="es-CL" sz="2800" dirty="0"/>
              <a:t>de hechos constitutivos de alguno de los </a:t>
            </a:r>
            <a:r>
              <a:rPr lang="es-CL" sz="2800" dirty="0">
                <a:hlinkClick r:id="rId2" action="ppaction://hlinksldjump"/>
              </a:rPr>
              <a:t>delitos base </a:t>
            </a:r>
            <a:r>
              <a:rPr lang="es-CL" sz="2800" dirty="0"/>
              <a:t>de lavado</a:t>
            </a:r>
            <a:r>
              <a:rPr lang="es-CL" sz="2800" dirty="0" smtClean="0"/>
              <a:t>, establecidos </a:t>
            </a:r>
            <a:r>
              <a:rPr lang="es-CL" sz="2800" dirty="0"/>
              <a:t>en la Ley </a:t>
            </a:r>
            <a:r>
              <a:rPr lang="es-CL" sz="2800" dirty="0" smtClean="0"/>
              <a:t>N°19.913</a:t>
            </a:r>
            <a:r>
              <a:rPr lang="es-CL" sz="2800" dirty="0"/>
              <a:t>, o bien que, a sabiendas de dicho </a:t>
            </a:r>
            <a:r>
              <a:rPr lang="es-CL" sz="2800" dirty="0" smtClean="0"/>
              <a:t>origen, oculte </a:t>
            </a:r>
            <a:r>
              <a:rPr lang="es-CL" sz="2800" dirty="0"/>
              <a:t>o disimule esos bienes.</a:t>
            </a:r>
          </a:p>
          <a:p>
            <a:pPr algn="just"/>
            <a:r>
              <a:rPr lang="es-CL" sz="2800" dirty="0" smtClean="0"/>
              <a:t>Quién adquiera</a:t>
            </a:r>
            <a:r>
              <a:rPr lang="es-CL" sz="2800" dirty="0"/>
              <a:t>, posea, tenga o use los referidos bienes, con ánimo de lucro</a:t>
            </a:r>
            <a:r>
              <a:rPr lang="es-CL" sz="2800" dirty="0" smtClean="0"/>
              <a:t>, cuando </a:t>
            </a:r>
            <a:r>
              <a:rPr lang="es-CL" sz="2800" dirty="0"/>
              <a:t>al momento de recibirlos ha conocido </a:t>
            </a:r>
            <a:r>
              <a:rPr lang="es-CL" sz="2800" dirty="0" smtClean="0"/>
              <a:t>su </a:t>
            </a:r>
            <a:r>
              <a:rPr lang="es-CL" sz="2800" dirty="0"/>
              <a:t>origen ilícito</a:t>
            </a:r>
            <a:r>
              <a:rPr lang="es-CL" sz="2800" dirty="0" smtClean="0"/>
              <a:t>.</a:t>
            </a:r>
          </a:p>
        </p:txBody>
      </p:sp>
    </p:spTree>
    <p:extLst>
      <p:ext uri="{BB962C8B-B14F-4D97-AF65-F5344CB8AC3E}">
        <p14:creationId xmlns:p14="http://schemas.microsoft.com/office/powerpoint/2010/main" val="930500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 y="152400"/>
            <a:ext cx="8164513" cy="684312"/>
          </a:xfrm>
        </p:spPr>
        <p:txBody>
          <a:bodyPr/>
          <a:lstStyle/>
          <a:p>
            <a:r>
              <a:rPr lang="es-CL" b="1" dirty="0" smtClean="0"/>
              <a:t>¿Qué es el LA/FT/DF?</a:t>
            </a:r>
            <a:endParaRPr lang="es-ES"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7</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04523" y="1016753"/>
            <a:ext cx="8177213" cy="5530940"/>
          </a:xfrm>
        </p:spPr>
        <p:txBody>
          <a:bodyPr/>
          <a:lstStyle/>
          <a:p>
            <a:pPr marL="0" indent="0">
              <a:buNone/>
            </a:pPr>
            <a:r>
              <a:rPr lang="es-CL" sz="3000" b="1" dirty="0"/>
              <a:t>FINANCIAMIENTO DEL TERRORISMO:</a:t>
            </a:r>
          </a:p>
          <a:p>
            <a:pPr algn="just"/>
            <a:r>
              <a:rPr lang="es-CL" sz="3000" dirty="0"/>
              <a:t>La Ley Nº 18.314 que Determina Conductas </a:t>
            </a:r>
            <a:r>
              <a:rPr lang="es-CL" sz="3000" dirty="0" smtClean="0"/>
              <a:t>Terroristas </a:t>
            </a:r>
            <a:r>
              <a:rPr lang="es-CL" sz="3000" dirty="0"/>
              <a:t>y Fija su Penalidad, </a:t>
            </a:r>
            <a:r>
              <a:rPr lang="es-CL" sz="3000" dirty="0" smtClean="0"/>
              <a:t>en su </a:t>
            </a:r>
            <a:r>
              <a:rPr lang="es-CL" sz="3000" dirty="0"/>
              <a:t>artículo 8 se refiere al delito de financiamiento del terrorismo, </a:t>
            </a:r>
            <a:r>
              <a:rPr lang="es-CL" sz="3000" dirty="0" smtClean="0"/>
              <a:t>señalando que</a:t>
            </a:r>
            <a:r>
              <a:rPr lang="es-CL" sz="3000" dirty="0"/>
              <a:t>: “El que por cualquier medio, directa o indirectamente, solicite, recaude </a:t>
            </a:r>
            <a:r>
              <a:rPr lang="es-CL" sz="3000" dirty="0" smtClean="0"/>
              <a:t>o provea </a:t>
            </a:r>
            <a:r>
              <a:rPr lang="es-CL" sz="3000" dirty="0"/>
              <a:t>fondos con la finalidad de que se utilicen en la comisión de </a:t>
            </a:r>
            <a:r>
              <a:rPr lang="es-CL" sz="3000" dirty="0" smtClean="0"/>
              <a:t>cualquiera de </a:t>
            </a:r>
            <a:r>
              <a:rPr lang="es-CL" sz="3000" dirty="0"/>
              <a:t>los delitos terroristas señalados en el artículo 2º, será castigado con la </a:t>
            </a:r>
            <a:r>
              <a:rPr lang="es-CL" sz="3000" dirty="0" smtClean="0"/>
              <a:t>pena de </a:t>
            </a:r>
            <a:r>
              <a:rPr lang="es-CL" sz="3000" dirty="0"/>
              <a:t>presidio menor en su grado medio a presidio mayor en su grado mínimo”.</a:t>
            </a:r>
            <a:endParaRPr lang="es-CL" sz="3000" dirty="0" smtClean="0"/>
          </a:p>
        </p:txBody>
      </p:sp>
    </p:spTree>
    <p:extLst>
      <p:ext uri="{BB962C8B-B14F-4D97-AF65-F5344CB8AC3E}">
        <p14:creationId xmlns:p14="http://schemas.microsoft.com/office/powerpoint/2010/main" val="31638334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 y="152400"/>
            <a:ext cx="8164513" cy="684312"/>
          </a:xfrm>
        </p:spPr>
        <p:txBody>
          <a:bodyPr/>
          <a:lstStyle/>
          <a:p>
            <a:r>
              <a:rPr lang="es-CL" b="1" dirty="0" smtClean="0"/>
              <a:t>¿Qué es el LA/FT/DF?</a:t>
            </a:r>
            <a:endParaRPr lang="es-ES" b="1" dirty="0"/>
          </a:p>
        </p:txBody>
      </p:sp>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8</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04523" y="1016753"/>
            <a:ext cx="8177213" cy="5530940"/>
          </a:xfrm>
        </p:spPr>
        <p:txBody>
          <a:bodyPr/>
          <a:lstStyle/>
          <a:p>
            <a:pPr marL="0" indent="0">
              <a:buNone/>
            </a:pPr>
            <a:r>
              <a:rPr lang="es-CL" sz="2600" b="1" dirty="0"/>
              <a:t>DELITOS FUNCIONARIOS:</a:t>
            </a:r>
          </a:p>
          <a:p>
            <a:pPr algn="just"/>
            <a:r>
              <a:rPr lang="es-CL" sz="2600" dirty="0" smtClean="0"/>
              <a:t>Son </a:t>
            </a:r>
            <a:r>
              <a:rPr lang="es-CL" sz="2600" dirty="0"/>
              <a:t>todas aquellas </a:t>
            </a:r>
            <a:r>
              <a:rPr lang="es-CL" sz="2600" u="sng" dirty="0"/>
              <a:t>conductas ilícitas </a:t>
            </a:r>
            <a:r>
              <a:rPr lang="es-CL" sz="2600" u="sng" dirty="0" smtClean="0"/>
              <a:t>cometidas por </a:t>
            </a:r>
            <a:r>
              <a:rPr lang="es-CL" sz="2600" u="sng" dirty="0"/>
              <a:t>funcionarios públicos en el ejercicio de sus cargos</a:t>
            </a:r>
            <a:r>
              <a:rPr lang="es-CL" sz="2600" dirty="0"/>
              <a:t>, o </a:t>
            </a:r>
            <a:r>
              <a:rPr lang="es-CL" sz="2600" u="sng" dirty="0"/>
              <a:t>aquellas </a:t>
            </a:r>
            <a:r>
              <a:rPr lang="es-CL" sz="2600" u="sng" dirty="0" smtClean="0"/>
              <a:t>que afectan </a:t>
            </a:r>
            <a:r>
              <a:rPr lang="es-CL" sz="2600" u="sng" dirty="0"/>
              <a:t>el patrimonio del Fisco</a:t>
            </a:r>
            <a:r>
              <a:rPr lang="es-CL" sz="2600" dirty="0"/>
              <a:t> en sentido amplio. Estos delitos, </a:t>
            </a:r>
            <a:r>
              <a:rPr lang="es-CL" sz="2600" dirty="0" smtClean="0"/>
              <a:t>tipificados principalmente </a:t>
            </a:r>
            <a:r>
              <a:rPr lang="es-CL" sz="2600" dirty="0"/>
              <a:t>en el Código Penal, pueden ser cometidos activa o </a:t>
            </a:r>
            <a:r>
              <a:rPr lang="es-CL" sz="2600" dirty="0" smtClean="0"/>
              <a:t>pasivamente por </a:t>
            </a:r>
            <a:r>
              <a:rPr lang="es-CL" sz="2600" dirty="0"/>
              <a:t>funcionarios públicos, definidos como todo aquel que desempeñe </a:t>
            </a:r>
            <a:r>
              <a:rPr lang="es-CL" sz="2600" dirty="0" smtClean="0"/>
              <a:t>un cargo </a:t>
            </a:r>
            <a:r>
              <a:rPr lang="es-CL" sz="2600" dirty="0"/>
              <a:t>o función pública, sea en la Administración Central o en </a:t>
            </a:r>
            <a:r>
              <a:rPr lang="es-CL" sz="2600" dirty="0" smtClean="0"/>
              <a:t>instituciones o </a:t>
            </a:r>
            <a:r>
              <a:rPr lang="es-CL" sz="2600" dirty="0"/>
              <a:t>empresas semifiscales, municipales, autónomas u organismos creados </a:t>
            </a:r>
            <a:r>
              <a:rPr lang="es-CL" sz="2600" dirty="0" smtClean="0"/>
              <a:t>por el </a:t>
            </a:r>
            <a:r>
              <a:rPr lang="es-CL" sz="2600" dirty="0"/>
              <a:t>Estado o dependientes de él, aunque no sean del nombramiento del Jefe </a:t>
            </a:r>
            <a:r>
              <a:rPr lang="es-CL" sz="2600" dirty="0" smtClean="0"/>
              <a:t>de la </a:t>
            </a:r>
            <a:r>
              <a:rPr lang="es-CL" sz="2600" dirty="0"/>
              <a:t>República ni reciban sueldos del Estado.</a:t>
            </a:r>
            <a:endParaRPr lang="es-CL" sz="2600" dirty="0" smtClean="0"/>
          </a:p>
        </p:txBody>
      </p:sp>
    </p:spTree>
    <p:extLst>
      <p:ext uri="{BB962C8B-B14F-4D97-AF65-F5344CB8AC3E}">
        <p14:creationId xmlns:p14="http://schemas.microsoft.com/office/powerpoint/2010/main" val="31638334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9"/>
          <p:cNvSpPr>
            <a:spLocks noGrp="1"/>
          </p:cNvSpPr>
          <p:nvPr>
            <p:ph type="sldNum" sz="quarter" idx="11"/>
          </p:nvPr>
        </p:nvSpPr>
        <p:spPr bwMode="auto">
          <a:noFill/>
          <a:ln>
            <a:miter lim="800000"/>
            <a:headEnd/>
            <a:tailEnd/>
          </a:ln>
        </p:spPr>
        <p:txBody>
          <a:bodyPr/>
          <a:lstStyle/>
          <a:p>
            <a:fld id="{0CF496C1-048A-487A-BB23-8369D234B892}" type="slidenum">
              <a:rPr lang="en-US" sz="900"/>
              <a:pPr/>
              <a:t>9</a:t>
            </a:fld>
            <a:endParaRPr lang="en-US" sz="900"/>
          </a:p>
        </p:txBody>
      </p:sp>
      <p:sp>
        <p:nvSpPr>
          <p:cNvPr id="5" name="4 CuadroTexto"/>
          <p:cNvSpPr txBox="1"/>
          <p:nvPr/>
        </p:nvSpPr>
        <p:spPr>
          <a:xfrm>
            <a:off x="1331640" y="980728"/>
            <a:ext cx="7643514" cy="646331"/>
          </a:xfrm>
          <a:prstGeom prst="rect">
            <a:avLst/>
          </a:prstGeom>
          <a:noFill/>
        </p:spPr>
        <p:txBody>
          <a:bodyPr wrap="square" rtlCol="0">
            <a:spAutoFit/>
          </a:bodyPr>
          <a:lstStyle/>
          <a:p>
            <a:pPr marL="342900" lvl="0" indent="-342900">
              <a:buAutoNum type="arabicPeriod"/>
            </a:pPr>
            <a:endParaRPr lang="es-CL" dirty="0" smtClean="0"/>
          </a:p>
          <a:p>
            <a:pPr marL="342900" lvl="0" indent="-342900">
              <a:buAutoNum type="arabicPeriod"/>
            </a:pPr>
            <a:endParaRPr lang="es-CL" dirty="0"/>
          </a:p>
        </p:txBody>
      </p:sp>
      <p:sp>
        <p:nvSpPr>
          <p:cNvPr id="13" name="3 Marcador de pie de página"/>
          <p:cNvSpPr>
            <a:spLocks noGrp="1"/>
          </p:cNvSpPr>
          <p:nvPr>
            <p:ph type="ftr" sz="quarter" idx="10"/>
          </p:nvPr>
        </p:nvSpPr>
        <p:spPr>
          <a:xfrm>
            <a:off x="91058" y="6547693"/>
            <a:ext cx="4408934" cy="193675"/>
          </a:xfrm>
        </p:spPr>
        <p:txBody>
          <a:bodyPr/>
          <a:lstStyle/>
          <a:p>
            <a:pPr>
              <a:defRPr/>
            </a:pPr>
            <a:r>
              <a:rPr lang="es-CL" sz="900" dirty="0" smtClean="0">
                <a:latin typeface="Verdana" panose="020B0604030504040204" pitchFamily="34" charset="0"/>
                <a:ea typeface="Verdana" panose="020B0604030504040204" pitchFamily="34" charset="0"/>
                <a:cs typeface="Verdana" panose="020B0604030504040204" pitchFamily="34" charset="0"/>
              </a:rPr>
              <a:t>Gobierno de Chile | Ministerio Secretaría General de la Presidencia</a:t>
            </a:r>
            <a:endParaRPr lang="es-ES" sz="900" dirty="0">
              <a:latin typeface="Verdana" panose="020B0604030504040204" pitchFamily="34" charset="0"/>
              <a:ea typeface="Verdana" panose="020B0604030504040204" pitchFamily="34" charset="0"/>
              <a:cs typeface="Verdana" panose="020B0604030504040204" pitchFamily="34" charset="0"/>
            </a:endParaRPr>
          </a:p>
        </p:txBody>
      </p:sp>
      <p:sp>
        <p:nvSpPr>
          <p:cNvPr id="3" name="2 Marcador de contenido"/>
          <p:cNvSpPr>
            <a:spLocks noGrp="1"/>
          </p:cNvSpPr>
          <p:nvPr>
            <p:ph idx="1"/>
          </p:nvPr>
        </p:nvSpPr>
        <p:spPr>
          <a:xfrm>
            <a:off x="116210" y="404664"/>
            <a:ext cx="8427917" cy="5854997"/>
          </a:xfrm>
        </p:spPr>
        <p:txBody>
          <a:bodyPr/>
          <a:lstStyle/>
          <a:p>
            <a:pPr marL="0" indent="0">
              <a:buNone/>
            </a:pPr>
            <a:r>
              <a:rPr lang="es-CL" sz="2600" b="1" dirty="0"/>
              <a:t>DELITOS </a:t>
            </a:r>
            <a:r>
              <a:rPr lang="es-CL" sz="2600" b="1" dirty="0" smtClean="0"/>
              <a:t>FUNCIONARIOS Ley N°19.913:</a:t>
            </a:r>
          </a:p>
          <a:p>
            <a:pPr algn="just"/>
            <a:r>
              <a:rPr lang="es-CL" sz="1600" b="1" dirty="0" smtClean="0"/>
              <a:t>Cohecho</a:t>
            </a:r>
            <a:r>
              <a:rPr lang="es-CL" sz="1600" dirty="0"/>
              <a:t>: También conocido como soborno o “coima”. Es cometido por </a:t>
            </a:r>
            <a:r>
              <a:rPr lang="es-CL" sz="1600" dirty="0" smtClean="0"/>
              <a:t>quien ofrece </a:t>
            </a:r>
            <a:r>
              <a:rPr lang="es-CL" sz="1600" dirty="0"/>
              <a:t>y por quien solicita o acepta en su condición de funcionario público</a:t>
            </a:r>
            <a:r>
              <a:rPr lang="es-CL" sz="1600" dirty="0" smtClean="0"/>
              <a:t>, dinero </a:t>
            </a:r>
            <a:r>
              <a:rPr lang="es-CL" sz="1600" dirty="0"/>
              <a:t>a cambio de realizar u omitir un acto que forma parte de sus funciones</a:t>
            </a:r>
            <a:r>
              <a:rPr lang="es-CL" sz="1600" dirty="0" smtClean="0"/>
              <a:t>. Se </a:t>
            </a:r>
            <a:r>
              <a:rPr lang="es-CL" sz="1600" dirty="0"/>
              <a:t>considera que se comete el delito de cohecho incluso si no se realiza </a:t>
            </a:r>
            <a:r>
              <a:rPr lang="es-CL" sz="1600" dirty="0" smtClean="0"/>
              <a:t>la conducta </a:t>
            </a:r>
            <a:r>
              <a:rPr lang="es-CL" sz="1600" dirty="0"/>
              <a:t>por la que se recibió dinero</a:t>
            </a:r>
            <a:r>
              <a:rPr lang="es-CL" sz="1600" dirty="0" smtClean="0"/>
              <a:t>.</a:t>
            </a:r>
          </a:p>
          <a:p>
            <a:pPr algn="just"/>
            <a:endParaRPr lang="es-CL" sz="1200" dirty="0"/>
          </a:p>
          <a:p>
            <a:pPr algn="just"/>
            <a:r>
              <a:rPr lang="es-CL" sz="1600" b="1" dirty="0" smtClean="0"/>
              <a:t>Cohecho </a:t>
            </a:r>
            <a:r>
              <a:rPr lang="es-CL" sz="1600" b="1" dirty="0"/>
              <a:t>a funcionario público extranjero: </a:t>
            </a:r>
            <a:r>
              <a:rPr lang="es-CL" sz="1600" dirty="0"/>
              <a:t>Incurren en él quienes ofrecen</a:t>
            </a:r>
            <a:r>
              <a:rPr lang="es-CL" sz="1600" dirty="0" smtClean="0"/>
              <a:t>, prometen </a:t>
            </a:r>
            <a:r>
              <a:rPr lang="es-CL" sz="1600" dirty="0"/>
              <a:t>o dan un beneficio económico, o de otra índole, a un </a:t>
            </a:r>
            <a:r>
              <a:rPr lang="es-CL" sz="1600" dirty="0" smtClean="0"/>
              <a:t>funcionario público </a:t>
            </a:r>
            <a:r>
              <a:rPr lang="es-CL" sz="1600" dirty="0"/>
              <a:t>extranjero para el provecho de este o de un tercero, con el </a:t>
            </a:r>
            <a:r>
              <a:rPr lang="es-CL" sz="1600" dirty="0" smtClean="0"/>
              <a:t>propósito de </a:t>
            </a:r>
            <a:r>
              <a:rPr lang="es-CL" sz="1600" dirty="0"/>
              <a:t>que realice u omita un acto que permitirá obtener o mantener un negocio</a:t>
            </a:r>
            <a:r>
              <a:rPr lang="es-CL" sz="1600" dirty="0" smtClean="0"/>
              <a:t>, o </a:t>
            </a:r>
            <a:r>
              <a:rPr lang="es-CL" sz="1600" dirty="0"/>
              <a:t>una ventaja indebida en una transacción internacional</a:t>
            </a:r>
            <a:r>
              <a:rPr lang="es-CL" sz="1600" dirty="0" smtClean="0"/>
              <a:t>.</a:t>
            </a:r>
          </a:p>
          <a:p>
            <a:pPr algn="just"/>
            <a:endParaRPr lang="es-CL" sz="1600" dirty="0"/>
          </a:p>
          <a:p>
            <a:pPr algn="just"/>
            <a:r>
              <a:rPr lang="es-CL" sz="1600" b="1" dirty="0" smtClean="0"/>
              <a:t>Fraudes </a:t>
            </a:r>
            <a:r>
              <a:rPr lang="es-CL" sz="1600" b="1" dirty="0"/>
              <a:t>y exacciones ilegales: </a:t>
            </a:r>
            <a:r>
              <a:rPr lang="es-CL" sz="1600" dirty="0"/>
              <a:t>Incluyen el fraude al fisco; las </a:t>
            </a:r>
            <a:r>
              <a:rPr lang="es-CL" sz="1600" dirty="0" smtClean="0"/>
              <a:t>negociaciones incompatibles </a:t>
            </a:r>
            <a:r>
              <a:rPr lang="es-CL" sz="1600" dirty="0"/>
              <a:t>con el ejercicio de funciones públicas; el tráfico de </a:t>
            </a:r>
            <a:r>
              <a:rPr lang="es-CL" sz="1600" dirty="0" smtClean="0"/>
              <a:t>influencias cometido </a:t>
            </a:r>
            <a:r>
              <a:rPr lang="es-CL" sz="1600" dirty="0"/>
              <a:t>por la autoridad o funcionario público que utiliza su posición </a:t>
            </a:r>
            <a:r>
              <a:rPr lang="es-CL" sz="1600" dirty="0" smtClean="0"/>
              <a:t>para conseguir </a:t>
            </a:r>
            <a:r>
              <a:rPr lang="es-CL" sz="1600" dirty="0"/>
              <a:t>beneficios económicos para sí o para terceros; y exacciones ilegales</a:t>
            </a:r>
            <a:r>
              <a:rPr lang="es-CL" sz="1600" dirty="0" smtClean="0"/>
              <a:t>, consistentes </a:t>
            </a:r>
            <a:r>
              <a:rPr lang="es-CL" sz="1600" dirty="0"/>
              <a:t>en exigir en forma injusta el pago de prestaciones multas </a:t>
            </a:r>
            <a:r>
              <a:rPr lang="es-CL" sz="1600" dirty="0" smtClean="0"/>
              <a:t>o deudas.</a:t>
            </a:r>
          </a:p>
          <a:p>
            <a:pPr algn="just"/>
            <a:endParaRPr lang="es-CL" sz="1200" dirty="0"/>
          </a:p>
          <a:p>
            <a:pPr algn="just"/>
            <a:r>
              <a:rPr lang="es-CL" sz="1600" b="1" dirty="0" smtClean="0"/>
              <a:t>Malversación </a:t>
            </a:r>
            <a:r>
              <a:rPr lang="es-CL" sz="1600" b="1" dirty="0"/>
              <a:t>de caudales públicos</a:t>
            </a:r>
            <a:r>
              <a:rPr lang="es-CL" sz="1600" dirty="0"/>
              <a:t>: Cuando se utilizan </a:t>
            </a:r>
            <a:r>
              <a:rPr lang="es-CL" sz="1600" dirty="0" smtClean="0"/>
              <a:t>recursos.</a:t>
            </a:r>
          </a:p>
          <a:p>
            <a:pPr algn="just"/>
            <a:endParaRPr lang="es-CL" sz="1200" b="1" dirty="0"/>
          </a:p>
          <a:p>
            <a:pPr algn="just"/>
            <a:r>
              <a:rPr lang="es-CL" sz="1600" b="1" dirty="0"/>
              <a:t>Prevaricación</a:t>
            </a:r>
            <a:r>
              <a:rPr lang="es-CL" sz="1600" dirty="0"/>
              <a:t>: Delito que comete un juez, una autoridad o un </a:t>
            </a:r>
            <a:r>
              <a:rPr lang="es-CL" sz="1600" dirty="0" smtClean="0"/>
              <a:t>funcionario público</a:t>
            </a:r>
            <a:r>
              <a:rPr lang="es-CL" sz="1600" dirty="0"/>
              <a:t>, por la violación a los deberes que les competen cuando se </a:t>
            </a:r>
            <a:r>
              <a:rPr lang="es-CL" sz="1600" dirty="0" smtClean="0"/>
              <a:t>produce una </a:t>
            </a:r>
            <a:r>
              <a:rPr lang="es-CL" sz="1600" dirty="0"/>
              <a:t>torcida administración del derecho.</a:t>
            </a:r>
            <a:endParaRPr lang="es-CL" sz="1600" b="1" dirty="0"/>
          </a:p>
        </p:txBody>
      </p:sp>
    </p:spTree>
    <p:extLst>
      <p:ext uri="{BB962C8B-B14F-4D97-AF65-F5344CB8AC3E}">
        <p14:creationId xmlns:p14="http://schemas.microsoft.com/office/powerpoint/2010/main" val="26032660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alpha val="10000"/>
          </a:schemeClr>
        </a:solidFill>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alpha val="10000"/>
          </a:schemeClr>
        </a:solidFill>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19842</TotalTime>
  <Words>5424</Words>
  <Application>Microsoft Office PowerPoint</Application>
  <PresentationFormat>Presentación en pantalla (4:3)</PresentationFormat>
  <Paragraphs>445</Paragraphs>
  <Slides>43</Slides>
  <Notes>1</Notes>
  <HiddenSlides>0</HiddenSlides>
  <MMClips>0</MMClips>
  <ScaleCrop>false</ScaleCrop>
  <HeadingPairs>
    <vt:vector size="4" baseType="variant">
      <vt:variant>
        <vt:lpstr>Tema</vt:lpstr>
      </vt:variant>
      <vt:variant>
        <vt:i4>3</vt:i4>
      </vt:variant>
      <vt:variant>
        <vt:lpstr>Títulos de diapositiva</vt:lpstr>
      </vt:variant>
      <vt:variant>
        <vt:i4>43</vt:i4>
      </vt:variant>
    </vt:vector>
  </HeadingPairs>
  <TitlesOfParts>
    <vt:vector size="46" baseType="lpstr">
      <vt:lpstr>1_Office Theme</vt:lpstr>
      <vt:lpstr>2_Office Theme</vt:lpstr>
      <vt:lpstr>3_Office Theme</vt:lpstr>
      <vt:lpstr>Sistema Preventivo contra  Lavado de Activos,  Financiamiento del Terrorismo y  Delitos Funcionarios ley N°19.913 y 20.818</vt:lpstr>
      <vt:lpstr>Objetivos - Temario</vt:lpstr>
      <vt:lpstr>¿Cómo funciona el Sistema Nacional preventivo de LA/FT/DF ?  </vt:lpstr>
      <vt:lpstr>Ley 19.913 y 20.818 sobre LA/FT/DF   </vt:lpstr>
      <vt:lpstr>Ley 19.913 y 20.818 sobre LA/FT/DF   </vt:lpstr>
      <vt:lpstr>¿Qué es el LA/FT/DF?</vt:lpstr>
      <vt:lpstr>¿Qué es el LA/FT/DF?</vt:lpstr>
      <vt:lpstr>¿Qué es el LA/FT/DF?</vt:lpstr>
      <vt:lpstr>Presentación de PowerPoint</vt:lpstr>
      <vt:lpstr>¿Por qué reportamos al Sistema Nacional de LA/FT/DF ?</vt:lpstr>
      <vt:lpstr>¿Cómo, qué y quién reporta al Sistema Nacional de LA/FT/DF ?</vt:lpstr>
      <vt:lpstr>¿Cuál es mi responsabilidad como funcionario público?</vt:lpstr>
      <vt:lpstr>¿Cómo, qué y quién reportamos al Sistema Nacional de LA/FT/DF ?</vt:lpstr>
      <vt:lpstr>Hitos del proceso</vt:lpstr>
      <vt:lpstr>FIN </vt:lpstr>
      <vt:lpstr>En segpres</vt:lpstr>
      <vt:lpstr>Marco Normativo</vt:lpstr>
      <vt:lpstr>DELITOS BASE O PRECEDENTES</vt:lpstr>
      <vt:lpstr>Implementación 2018</vt:lpstr>
      <vt:lpstr>Implementación 2018</vt:lpstr>
      <vt:lpstr>ANEXO N°13  SEÑALES DE ALERTA PARA LA/FT/DF  GUÍA TÉCNICA N°70 versión 0.2 CAIGG</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ANEXO N°13  EJEMPLOS DE SEÑALES DE ALERTA GENÉRICAS PARA LA/FT/DF </vt:lpstr>
      <vt:lpstr>Entidades obligadas a reportar: art. 3° ley 19.913</vt:lpstr>
      <vt:lpstr>Confidencialidad ROS ley 19.913</vt:lpstr>
    </vt:vector>
  </TitlesOfParts>
  <Company>Gabriel Badagnani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Executive Director</dc:creator>
  <cp:lastModifiedBy>Elba Castillo Castillo</cp:lastModifiedBy>
  <cp:revision>1541</cp:revision>
  <cp:lastPrinted>2018-04-30T14:08:55Z</cp:lastPrinted>
  <dcterms:created xsi:type="dcterms:W3CDTF">2010-11-27T19:44:20Z</dcterms:created>
  <dcterms:modified xsi:type="dcterms:W3CDTF">2018-06-07T20:50:33Z</dcterms:modified>
</cp:coreProperties>
</file>