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378" r:id="rId2"/>
    <p:sldId id="327" r:id="rId3"/>
    <p:sldId id="368" r:id="rId4"/>
    <p:sldId id="328" r:id="rId5"/>
    <p:sldId id="338" r:id="rId6"/>
    <p:sldId id="345" r:id="rId7"/>
    <p:sldId id="379" r:id="rId8"/>
    <p:sldId id="380" r:id="rId9"/>
    <p:sldId id="381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364" r:id="rId28"/>
    <p:sldId id="365" r:id="rId29"/>
    <p:sldId id="366" r:id="rId30"/>
    <p:sldId id="367" r:id="rId31"/>
    <p:sldId id="369" r:id="rId32"/>
    <p:sldId id="370" r:id="rId33"/>
    <p:sldId id="371" r:id="rId34"/>
    <p:sldId id="372" r:id="rId35"/>
    <p:sldId id="374" r:id="rId36"/>
    <p:sldId id="375" r:id="rId37"/>
    <p:sldId id="376" r:id="rId38"/>
    <p:sldId id="377" r:id="rId39"/>
    <p:sldId id="324" r:id="rId40"/>
  </p:sldIdLst>
  <p:sldSz cx="9144000" cy="6858000" type="screen4x3"/>
  <p:notesSz cx="7315200" cy="96012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26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A2"/>
    <a:srgbClr val="0F5099"/>
    <a:srgbClr val="1253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19" autoAdjust="0"/>
    <p:restoredTop sz="75470" autoAdjust="0"/>
  </p:normalViewPr>
  <p:slideViewPr>
    <p:cSldViewPr snapToGrid="0" snapToObjects="1">
      <p:cViewPr>
        <p:scale>
          <a:sx n="80" d="100"/>
          <a:sy n="80" d="100"/>
        </p:scale>
        <p:origin x="-1254" y="42"/>
      </p:cViewPr>
      <p:guideLst>
        <p:guide orient="horz" pos="2160"/>
        <p:guide pos="32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60" d="100"/>
          <a:sy n="60" d="100"/>
        </p:scale>
        <p:origin x="2412" y="-2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insegpres.gob.cl/documents/SistemaIntegridad/Rex_N_522_29062018_Actualiza_Procedimiento_de_Denuncia.pdf" TargetMode="External"/><Relationship Id="rId2" Type="http://schemas.openxmlformats.org/officeDocument/2006/relationships/hyperlink" Target="http://intranet.minsegpres.gob.cl/documents/SistemaIntegridad/CODIGO-DE-ETICA-SEGPRES-2019-ENERO.pdf" TargetMode="External"/><Relationship Id="rId1" Type="http://schemas.openxmlformats.org/officeDocument/2006/relationships/hyperlink" Target="http://intranet.minsegpres.gob.cl/SistemaDeIntegridad.html" TargetMode="External"/><Relationship Id="rId4" Type="http://schemas.openxmlformats.org/officeDocument/2006/relationships/hyperlink" Target="http://gestionintegridad.minsegpres.gob.cl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.minsegpres.gob.cl/documents/SistemaIntegridad/Rex_N_522_29062018_Actualiza_Procedimiento_de_Denuncia.pdf" TargetMode="External"/><Relationship Id="rId2" Type="http://schemas.openxmlformats.org/officeDocument/2006/relationships/hyperlink" Target="http://intranet.minsegpres.gob.cl/documents/SistemaIntegridad/CODIGO-DE-ETICA-SEGPRES-2019-ENERO.pdf" TargetMode="External"/><Relationship Id="rId1" Type="http://schemas.openxmlformats.org/officeDocument/2006/relationships/hyperlink" Target="http://intranet.minsegpres.gob.cl/SistemaDeIntegridad.html" TargetMode="External"/><Relationship Id="rId4" Type="http://schemas.openxmlformats.org/officeDocument/2006/relationships/hyperlink" Target="http://gestionintegridad.minsegpres.gob.cl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3AF697-B695-41C7-8D63-91ED4D8BD623}" type="doc">
      <dgm:prSet loTypeId="urn:microsoft.com/office/officeart/2005/8/layout/radial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CL"/>
        </a:p>
      </dgm:t>
    </dgm:pt>
    <dgm:pt modelId="{307BF5DD-B822-436A-AC40-6ABE14B1E937}">
      <dgm:prSet phldrT="[Texto]"/>
      <dgm:spPr/>
      <dgm:t>
        <a:bodyPr/>
        <a:lstStyle/>
        <a:p>
          <a:r>
            <a:rPr lang="es-CL" dirty="0" smtClean="0"/>
            <a:t>Sistema de Integridad</a:t>
          </a:r>
          <a:endParaRPr lang="es-CL" dirty="0"/>
        </a:p>
      </dgm:t>
    </dgm:pt>
    <dgm:pt modelId="{B1F2A1AA-1CE3-47B5-8172-3E3020815D04}" type="parTrans" cxnId="{101C2577-455E-4F0C-B1E5-2AEB25D7A12F}">
      <dgm:prSet/>
      <dgm:spPr/>
      <dgm:t>
        <a:bodyPr/>
        <a:lstStyle/>
        <a:p>
          <a:endParaRPr lang="es-CL"/>
        </a:p>
      </dgm:t>
    </dgm:pt>
    <dgm:pt modelId="{47873E0C-7AD5-498D-88B0-EA7CDE867A20}" type="sibTrans" cxnId="{101C2577-455E-4F0C-B1E5-2AEB25D7A12F}">
      <dgm:prSet/>
      <dgm:spPr/>
      <dgm:t>
        <a:bodyPr/>
        <a:lstStyle/>
        <a:p>
          <a:endParaRPr lang="es-CL"/>
        </a:p>
      </dgm:t>
    </dgm:pt>
    <dgm:pt modelId="{7F5D581A-D59A-460B-98BA-E5E0ED21DC7B}">
      <dgm:prSet phldrT="[Texto]" custT="1"/>
      <dgm:spPr/>
      <dgm:t>
        <a:bodyPr/>
        <a:lstStyle/>
        <a:p>
          <a:r>
            <a:rPr lang="es-CL" sz="1800" b="1" dirty="0" smtClean="0"/>
            <a:t>Subsecretario</a:t>
          </a:r>
          <a:endParaRPr lang="es-CL" sz="1800" b="1" dirty="0"/>
        </a:p>
      </dgm:t>
    </dgm:pt>
    <dgm:pt modelId="{9201F35C-4465-4470-BAA9-FE1D81C8C5ED}" type="parTrans" cxnId="{C581769D-47E6-4E40-BB1F-4FBB3206AF56}">
      <dgm:prSet/>
      <dgm:spPr/>
      <dgm:t>
        <a:bodyPr/>
        <a:lstStyle/>
        <a:p>
          <a:endParaRPr lang="es-CL"/>
        </a:p>
      </dgm:t>
    </dgm:pt>
    <dgm:pt modelId="{64257713-C648-4376-ACEA-881FC1717838}" type="sibTrans" cxnId="{C581769D-47E6-4E40-BB1F-4FBB3206AF56}">
      <dgm:prSet/>
      <dgm:spPr/>
      <dgm:t>
        <a:bodyPr/>
        <a:lstStyle/>
        <a:p>
          <a:endParaRPr lang="es-CL"/>
        </a:p>
      </dgm:t>
    </dgm:pt>
    <dgm:pt modelId="{9F8C0F85-A2BA-42D0-8736-A8A2811ECF90}">
      <dgm:prSet phldrT="[Texto]" custT="1"/>
      <dgm:spPr/>
      <dgm:t>
        <a:bodyPr/>
        <a:lstStyle/>
        <a:p>
          <a:r>
            <a:rPr lang="es-CL" sz="1600" b="1" dirty="0" smtClean="0"/>
            <a:t>Comité de Integridad</a:t>
          </a:r>
          <a:endParaRPr lang="es-CL" sz="1600" b="1" dirty="0"/>
        </a:p>
      </dgm:t>
    </dgm:pt>
    <dgm:pt modelId="{7ACB29FE-56C2-495B-B815-1FA90F0300F6}" type="parTrans" cxnId="{887E930F-74D4-4E03-ACE2-C863B2716A27}">
      <dgm:prSet/>
      <dgm:spPr/>
      <dgm:t>
        <a:bodyPr/>
        <a:lstStyle/>
        <a:p>
          <a:endParaRPr lang="es-CL"/>
        </a:p>
      </dgm:t>
    </dgm:pt>
    <dgm:pt modelId="{416BF230-342B-455B-BCAC-5FF8A88693D2}" type="sibTrans" cxnId="{887E930F-74D4-4E03-ACE2-C863B2716A27}">
      <dgm:prSet/>
      <dgm:spPr/>
      <dgm:t>
        <a:bodyPr/>
        <a:lstStyle/>
        <a:p>
          <a:endParaRPr lang="es-CL"/>
        </a:p>
      </dgm:t>
    </dgm:pt>
    <dgm:pt modelId="{FA2D95FB-FFCC-4CDA-AEF8-70CCC8376E26}">
      <dgm:prSet phldrT="[Texto]" custT="1"/>
      <dgm:spPr/>
      <dgm:t>
        <a:bodyPr/>
        <a:lstStyle/>
        <a:p>
          <a:r>
            <a:rPr lang="es-CL" sz="1600" b="1" dirty="0" smtClean="0"/>
            <a:t>Coordinadora de Integridad</a:t>
          </a:r>
          <a:endParaRPr lang="es-CL" sz="1600" b="1" dirty="0"/>
        </a:p>
      </dgm:t>
    </dgm:pt>
    <dgm:pt modelId="{AECAC908-7445-4ABB-B69E-C1FD827975C5}" type="parTrans" cxnId="{0A29BD4C-DFBA-470B-BBC7-C1F7DDC370C4}">
      <dgm:prSet/>
      <dgm:spPr/>
      <dgm:t>
        <a:bodyPr/>
        <a:lstStyle/>
        <a:p>
          <a:endParaRPr lang="es-CL"/>
        </a:p>
      </dgm:t>
    </dgm:pt>
    <dgm:pt modelId="{5E8935B7-0873-4102-8FCE-DE394671A764}" type="sibTrans" cxnId="{0A29BD4C-DFBA-470B-BBC7-C1F7DDC370C4}">
      <dgm:prSet/>
      <dgm:spPr/>
      <dgm:t>
        <a:bodyPr/>
        <a:lstStyle/>
        <a:p>
          <a:endParaRPr lang="es-CL"/>
        </a:p>
      </dgm:t>
    </dgm:pt>
    <dgm:pt modelId="{99CFFD2E-B4A6-4801-A5A7-6B994FA4F781}">
      <dgm:prSet phldrT="[Texto]" custT="1"/>
      <dgm:spPr/>
      <dgm:t>
        <a:bodyPr/>
        <a:lstStyle/>
        <a:p>
          <a:r>
            <a:rPr lang="es-CL" sz="1600" b="1" dirty="0" smtClean="0"/>
            <a:t>Asesores Técnicos</a:t>
          </a:r>
          <a:endParaRPr lang="es-CL" sz="1600" b="1" dirty="0"/>
        </a:p>
      </dgm:t>
    </dgm:pt>
    <dgm:pt modelId="{A4AD39E9-19EC-4B04-A5E7-621C9DD2642D}" type="parTrans" cxnId="{83BF34F0-A454-458D-978C-3D890A804799}">
      <dgm:prSet/>
      <dgm:spPr/>
      <dgm:t>
        <a:bodyPr/>
        <a:lstStyle/>
        <a:p>
          <a:endParaRPr lang="es-CL"/>
        </a:p>
      </dgm:t>
    </dgm:pt>
    <dgm:pt modelId="{69428512-DC4A-4723-B6CD-FD4256385703}" type="sibTrans" cxnId="{83BF34F0-A454-458D-978C-3D890A804799}">
      <dgm:prSet/>
      <dgm:spPr/>
      <dgm:t>
        <a:bodyPr/>
        <a:lstStyle/>
        <a:p>
          <a:endParaRPr lang="es-CL"/>
        </a:p>
      </dgm:t>
    </dgm:pt>
    <dgm:pt modelId="{B9B416E0-444D-4B8A-BCF7-18D3E84E4222}" type="pres">
      <dgm:prSet presAssocID="{D53AF697-B695-41C7-8D63-91ED4D8BD62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0EA11474-E3D1-414B-BECB-60DCBA656F14}" type="pres">
      <dgm:prSet presAssocID="{307BF5DD-B822-436A-AC40-6ABE14B1E937}" presName="centerShape" presStyleLbl="node0" presStyleIdx="0" presStyleCnt="1" custScaleX="129974" custScaleY="115220"/>
      <dgm:spPr/>
      <dgm:t>
        <a:bodyPr/>
        <a:lstStyle/>
        <a:p>
          <a:endParaRPr lang="es-CL"/>
        </a:p>
      </dgm:t>
    </dgm:pt>
    <dgm:pt modelId="{59F004F6-4DC1-4583-9EF4-D4CB42B6B7A3}" type="pres">
      <dgm:prSet presAssocID="{7F5D581A-D59A-460B-98BA-E5E0ED21DC7B}" presName="node" presStyleLbl="node1" presStyleIdx="0" presStyleCnt="4" custScaleX="142374" custScaleY="12795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EF5FFF8-EFF0-4981-BE7C-969232C46111}" type="pres">
      <dgm:prSet presAssocID="{7F5D581A-D59A-460B-98BA-E5E0ED21DC7B}" presName="dummy" presStyleCnt="0"/>
      <dgm:spPr/>
    </dgm:pt>
    <dgm:pt modelId="{350F6661-82B1-4B52-AD02-2906CFA3BB0C}" type="pres">
      <dgm:prSet presAssocID="{64257713-C648-4376-ACEA-881FC1717838}" presName="sibTrans" presStyleLbl="sibTrans2D1" presStyleIdx="0" presStyleCnt="4" custScaleX="117640" custScaleY="108530"/>
      <dgm:spPr/>
      <dgm:t>
        <a:bodyPr/>
        <a:lstStyle/>
        <a:p>
          <a:endParaRPr lang="es-CL"/>
        </a:p>
      </dgm:t>
    </dgm:pt>
    <dgm:pt modelId="{DA098A26-93F4-41BF-B524-2646D4BE2EC4}" type="pres">
      <dgm:prSet presAssocID="{9F8C0F85-A2BA-42D0-8736-A8A2811ECF90}" presName="node" presStyleLbl="node1" presStyleIdx="1" presStyleCnt="4" custScaleX="109086" custScaleY="115227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AC4E8B0-BFAE-4D7D-A153-CAEC3C696FA7}" type="pres">
      <dgm:prSet presAssocID="{9F8C0F85-A2BA-42D0-8736-A8A2811ECF90}" presName="dummy" presStyleCnt="0"/>
      <dgm:spPr/>
    </dgm:pt>
    <dgm:pt modelId="{63A3E1E9-C143-447D-AA25-660FEC290F6B}" type="pres">
      <dgm:prSet presAssocID="{416BF230-342B-455B-BCAC-5FF8A88693D2}" presName="sibTrans" presStyleLbl="sibTrans2D1" presStyleIdx="1" presStyleCnt="4" custScaleX="116102" custScaleY="111094"/>
      <dgm:spPr/>
      <dgm:t>
        <a:bodyPr/>
        <a:lstStyle/>
        <a:p>
          <a:endParaRPr lang="es-CL"/>
        </a:p>
      </dgm:t>
    </dgm:pt>
    <dgm:pt modelId="{C133F049-A15B-4164-AE54-E4865B63C8FF}" type="pres">
      <dgm:prSet presAssocID="{FA2D95FB-FFCC-4CDA-AEF8-70CCC8376E26}" presName="node" presStyleLbl="node1" presStyleIdx="2" presStyleCnt="4" custScaleX="126490" custScaleY="122481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4E49667-54C0-4201-A94F-5EBC2ABFF5CA}" type="pres">
      <dgm:prSet presAssocID="{FA2D95FB-FFCC-4CDA-AEF8-70CCC8376E26}" presName="dummy" presStyleCnt="0"/>
      <dgm:spPr/>
    </dgm:pt>
    <dgm:pt modelId="{00F1923A-58CF-4597-9BAA-A17EFCC026C6}" type="pres">
      <dgm:prSet presAssocID="{5E8935B7-0873-4102-8FCE-DE394671A764}" presName="sibTrans" presStyleLbl="sibTrans2D1" presStyleIdx="2" presStyleCnt="4" custScaleX="112082" custScaleY="106991"/>
      <dgm:spPr/>
      <dgm:t>
        <a:bodyPr/>
        <a:lstStyle/>
        <a:p>
          <a:endParaRPr lang="es-CL"/>
        </a:p>
      </dgm:t>
    </dgm:pt>
    <dgm:pt modelId="{416742AC-AA4E-467C-8769-3FEAF774E180}" type="pres">
      <dgm:prSet presAssocID="{99CFFD2E-B4A6-4801-A5A7-6B994FA4F781}" presName="node" presStyleLbl="node1" presStyleIdx="3" presStyleCnt="4" custScaleX="111356" custScaleY="11093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C8CF7FC-D48E-49BC-92C1-E370F095FCFD}" type="pres">
      <dgm:prSet presAssocID="{99CFFD2E-B4A6-4801-A5A7-6B994FA4F781}" presName="dummy" presStyleCnt="0"/>
      <dgm:spPr/>
    </dgm:pt>
    <dgm:pt modelId="{E211DE91-F7F5-47DF-9CA5-4DB7354CFD94}" type="pres">
      <dgm:prSet presAssocID="{69428512-DC4A-4723-B6CD-FD4256385703}" presName="sibTrans" presStyleLbl="sibTrans2D1" presStyleIdx="3" presStyleCnt="4" custScaleX="115159" custScaleY="107348"/>
      <dgm:spPr/>
      <dgm:t>
        <a:bodyPr/>
        <a:lstStyle/>
        <a:p>
          <a:endParaRPr lang="es-CL"/>
        </a:p>
      </dgm:t>
    </dgm:pt>
  </dgm:ptLst>
  <dgm:cxnLst>
    <dgm:cxn modelId="{EEDC017B-698C-4825-9E4E-F302972CE048}" type="presOf" srcId="{5E8935B7-0873-4102-8FCE-DE394671A764}" destId="{00F1923A-58CF-4597-9BAA-A17EFCC026C6}" srcOrd="0" destOrd="0" presId="urn:microsoft.com/office/officeart/2005/8/layout/radial6"/>
    <dgm:cxn modelId="{614B40B0-A358-425A-B4FA-4F82205CE5E0}" type="presOf" srcId="{7F5D581A-D59A-460B-98BA-E5E0ED21DC7B}" destId="{59F004F6-4DC1-4583-9EF4-D4CB42B6B7A3}" srcOrd="0" destOrd="0" presId="urn:microsoft.com/office/officeart/2005/8/layout/radial6"/>
    <dgm:cxn modelId="{B557424B-16AF-4502-8CD2-A7B287458EB2}" type="presOf" srcId="{99CFFD2E-B4A6-4801-A5A7-6B994FA4F781}" destId="{416742AC-AA4E-467C-8769-3FEAF774E180}" srcOrd="0" destOrd="0" presId="urn:microsoft.com/office/officeart/2005/8/layout/radial6"/>
    <dgm:cxn modelId="{336B38BD-943F-4FEB-A89E-A7082B33DD78}" type="presOf" srcId="{69428512-DC4A-4723-B6CD-FD4256385703}" destId="{E211DE91-F7F5-47DF-9CA5-4DB7354CFD94}" srcOrd="0" destOrd="0" presId="urn:microsoft.com/office/officeart/2005/8/layout/radial6"/>
    <dgm:cxn modelId="{999AB276-FC7B-4D05-B451-6C75A0FB8BF2}" type="presOf" srcId="{64257713-C648-4376-ACEA-881FC1717838}" destId="{350F6661-82B1-4B52-AD02-2906CFA3BB0C}" srcOrd="0" destOrd="0" presId="urn:microsoft.com/office/officeart/2005/8/layout/radial6"/>
    <dgm:cxn modelId="{AFB6FAC8-EA9E-42FC-9C24-D3D10F837A45}" type="presOf" srcId="{D53AF697-B695-41C7-8D63-91ED4D8BD623}" destId="{B9B416E0-444D-4B8A-BCF7-18D3E84E4222}" srcOrd="0" destOrd="0" presId="urn:microsoft.com/office/officeart/2005/8/layout/radial6"/>
    <dgm:cxn modelId="{194E0834-49C8-45C5-85BA-3DEFD8752394}" type="presOf" srcId="{307BF5DD-B822-436A-AC40-6ABE14B1E937}" destId="{0EA11474-E3D1-414B-BECB-60DCBA656F14}" srcOrd="0" destOrd="0" presId="urn:microsoft.com/office/officeart/2005/8/layout/radial6"/>
    <dgm:cxn modelId="{C581769D-47E6-4E40-BB1F-4FBB3206AF56}" srcId="{307BF5DD-B822-436A-AC40-6ABE14B1E937}" destId="{7F5D581A-D59A-460B-98BA-E5E0ED21DC7B}" srcOrd="0" destOrd="0" parTransId="{9201F35C-4465-4470-BAA9-FE1D81C8C5ED}" sibTransId="{64257713-C648-4376-ACEA-881FC1717838}"/>
    <dgm:cxn modelId="{83BF34F0-A454-458D-978C-3D890A804799}" srcId="{307BF5DD-B822-436A-AC40-6ABE14B1E937}" destId="{99CFFD2E-B4A6-4801-A5A7-6B994FA4F781}" srcOrd="3" destOrd="0" parTransId="{A4AD39E9-19EC-4B04-A5E7-621C9DD2642D}" sibTransId="{69428512-DC4A-4723-B6CD-FD4256385703}"/>
    <dgm:cxn modelId="{101C2577-455E-4F0C-B1E5-2AEB25D7A12F}" srcId="{D53AF697-B695-41C7-8D63-91ED4D8BD623}" destId="{307BF5DD-B822-436A-AC40-6ABE14B1E937}" srcOrd="0" destOrd="0" parTransId="{B1F2A1AA-1CE3-47B5-8172-3E3020815D04}" sibTransId="{47873E0C-7AD5-498D-88B0-EA7CDE867A20}"/>
    <dgm:cxn modelId="{2221C459-C0F8-4C3C-9DF5-04E48C891E66}" type="presOf" srcId="{9F8C0F85-A2BA-42D0-8736-A8A2811ECF90}" destId="{DA098A26-93F4-41BF-B524-2646D4BE2EC4}" srcOrd="0" destOrd="0" presId="urn:microsoft.com/office/officeart/2005/8/layout/radial6"/>
    <dgm:cxn modelId="{48991479-0B50-4698-9B60-A421B2F596CE}" type="presOf" srcId="{FA2D95FB-FFCC-4CDA-AEF8-70CCC8376E26}" destId="{C133F049-A15B-4164-AE54-E4865B63C8FF}" srcOrd="0" destOrd="0" presId="urn:microsoft.com/office/officeart/2005/8/layout/radial6"/>
    <dgm:cxn modelId="{29B0629A-FCAC-474C-B846-C0F950BEB6B4}" type="presOf" srcId="{416BF230-342B-455B-BCAC-5FF8A88693D2}" destId="{63A3E1E9-C143-447D-AA25-660FEC290F6B}" srcOrd="0" destOrd="0" presId="urn:microsoft.com/office/officeart/2005/8/layout/radial6"/>
    <dgm:cxn modelId="{0A29BD4C-DFBA-470B-BBC7-C1F7DDC370C4}" srcId="{307BF5DD-B822-436A-AC40-6ABE14B1E937}" destId="{FA2D95FB-FFCC-4CDA-AEF8-70CCC8376E26}" srcOrd="2" destOrd="0" parTransId="{AECAC908-7445-4ABB-B69E-C1FD827975C5}" sibTransId="{5E8935B7-0873-4102-8FCE-DE394671A764}"/>
    <dgm:cxn modelId="{887E930F-74D4-4E03-ACE2-C863B2716A27}" srcId="{307BF5DD-B822-436A-AC40-6ABE14B1E937}" destId="{9F8C0F85-A2BA-42D0-8736-A8A2811ECF90}" srcOrd="1" destOrd="0" parTransId="{7ACB29FE-56C2-495B-B815-1FA90F0300F6}" sibTransId="{416BF230-342B-455B-BCAC-5FF8A88693D2}"/>
    <dgm:cxn modelId="{ED2A7388-106B-4856-B738-4C9B9DDC7725}" type="presParOf" srcId="{B9B416E0-444D-4B8A-BCF7-18D3E84E4222}" destId="{0EA11474-E3D1-414B-BECB-60DCBA656F14}" srcOrd="0" destOrd="0" presId="urn:microsoft.com/office/officeart/2005/8/layout/radial6"/>
    <dgm:cxn modelId="{C3D7E5FA-CBAE-4D62-8920-1BFD184F0F3B}" type="presParOf" srcId="{B9B416E0-444D-4B8A-BCF7-18D3E84E4222}" destId="{59F004F6-4DC1-4583-9EF4-D4CB42B6B7A3}" srcOrd="1" destOrd="0" presId="urn:microsoft.com/office/officeart/2005/8/layout/radial6"/>
    <dgm:cxn modelId="{68983115-D0C7-4D42-9FE3-5F1601F056F2}" type="presParOf" srcId="{B9B416E0-444D-4B8A-BCF7-18D3E84E4222}" destId="{7EF5FFF8-EFF0-4981-BE7C-969232C46111}" srcOrd="2" destOrd="0" presId="urn:microsoft.com/office/officeart/2005/8/layout/radial6"/>
    <dgm:cxn modelId="{7F2EB638-AA2A-4A3C-B2F7-482EF7442FC4}" type="presParOf" srcId="{B9B416E0-444D-4B8A-BCF7-18D3E84E4222}" destId="{350F6661-82B1-4B52-AD02-2906CFA3BB0C}" srcOrd="3" destOrd="0" presId="urn:microsoft.com/office/officeart/2005/8/layout/radial6"/>
    <dgm:cxn modelId="{B8162815-48AF-4A62-954D-2E1837B37BC1}" type="presParOf" srcId="{B9B416E0-444D-4B8A-BCF7-18D3E84E4222}" destId="{DA098A26-93F4-41BF-B524-2646D4BE2EC4}" srcOrd="4" destOrd="0" presId="urn:microsoft.com/office/officeart/2005/8/layout/radial6"/>
    <dgm:cxn modelId="{297A2CB2-D5E4-4773-B757-6A8FD55D9248}" type="presParOf" srcId="{B9B416E0-444D-4B8A-BCF7-18D3E84E4222}" destId="{DAC4E8B0-BFAE-4D7D-A153-CAEC3C696FA7}" srcOrd="5" destOrd="0" presId="urn:microsoft.com/office/officeart/2005/8/layout/radial6"/>
    <dgm:cxn modelId="{AA3B806A-238F-4651-9D87-D249338223B8}" type="presParOf" srcId="{B9B416E0-444D-4B8A-BCF7-18D3E84E4222}" destId="{63A3E1E9-C143-447D-AA25-660FEC290F6B}" srcOrd="6" destOrd="0" presId="urn:microsoft.com/office/officeart/2005/8/layout/radial6"/>
    <dgm:cxn modelId="{BF3D4B2B-AC91-4249-8FE4-EE9F457A8945}" type="presParOf" srcId="{B9B416E0-444D-4B8A-BCF7-18D3E84E4222}" destId="{C133F049-A15B-4164-AE54-E4865B63C8FF}" srcOrd="7" destOrd="0" presId="urn:microsoft.com/office/officeart/2005/8/layout/radial6"/>
    <dgm:cxn modelId="{5030A4AD-F9DA-4C98-B5AB-03130FE9EFCD}" type="presParOf" srcId="{B9B416E0-444D-4B8A-BCF7-18D3E84E4222}" destId="{74E49667-54C0-4201-A94F-5EBC2ABFF5CA}" srcOrd="8" destOrd="0" presId="urn:microsoft.com/office/officeart/2005/8/layout/radial6"/>
    <dgm:cxn modelId="{68C6C6ED-2D66-4A73-A215-0C86745A7613}" type="presParOf" srcId="{B9B416E0-444D-4B8A-BCF7-18D3E84E4222}" destId="{00F1923A-58CF-4597-9BAA-A17EFCC026C6}" srcOrd="9" destOrd="0" presId="urn:microsoft.com/office/officeart/2005/8/layout/radial6"/>
    <dgm:cxn modelId="{88BBB412-E709-4DF6-B9AE-A9B321DA468F}" type="presParOf" srcId="{B9B416E0-444D-4B8A-BCF7-18D3E84E4222}" destId="{416742AC-AA4E-467C-8769-3FEAF774E180}" srcOrd="10" destOrd="0" presId="urn:microsoft.com/office/officeart/2005/8/layout/radial6"/>
    <dgm:cxn modelId="{8BFF98C2-5019-4964-AC92-D9C73138C4C9}" type="presParOf" srcId="{B9B416E0-444D-4B8A-BCF7-18D3E84E4222}" destId="{EC8CF7FC-D48E-49BC-92C1-E370F095FCFD}" srcOrd="11" destOrd="0" presId="urn:microsoft.com/office/officeart/2005/8/layout/radial6"/>
    <dgm:cxn modelId="{52DA9D1F-4E43-4E3D-B57F-A5D3D5F8D167}" type="presParOf" srcId="{B9B416E0-444D-4B8A-BCF7-18D3E84E4222}" destId="{E211DE91-F7F5-47DF-9CA5-4DB7354CFD9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5788B3-1E51-4C96-B47E-4DC307C19AC2}" type="doc">
      <dgm:prSet loTypeId="urn:microsoft.com/office/officeart/2005/8/layout/venn1" loCatId="relationship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CL"/>
        </a:p>
      </dgm:t>
    </dgm:pt>
    <dgm:pt modelId="{40C18310-C7BA-4878-98B1-E20FFFB5337D}">
      <dgm:prSet custT="1"/>
      <dgm:spPr/>
      <dgm:t>
        <a:bodyPr/>
        <a:lstStyle/>
        <a:p>
          <a:pPr rtl="0"/>
          <a:r>
            <a:rPr lang="es-ES" sz="2400" b="1" kern="1200" dirty="0" smtClean="0">
              <a:solidFill>
                <a:schemeClr val="tx2"/>
              </a:solidFill>
              <a:latin typeface="Verdana"/>
              <a:ea typeface="+mn-ea"/>
              <a:cs typeface="Verdana"/>
            </a:rPr>
            <a:t>Productos del Sistema de Integridad </a:t>
          </a:r>
          <a:endParaRPr lang="es-CL" sz="2400" b="1" kern="1200" dirty="0">
            <a:solidFill>
              <a:schemeClr val="tx2"/>
            </a:solidFill>
            <a:latin typeface="Verdana"/>
            <a:ea typeface="+mn-ea"/>
            <a:cs typeface="Verdana"/>
          </a:endParaRPr>
        </a:p>
      </dgm:t>
    </dgm:pt>
    <dgm:pt modelId="{77A539EE-897D-40E0-9CA1-D6F233B6B404}" type="parTrans" cxnId="{4C3523DD-2991-4701-B3F1-B72E19A1B966}">
      <dgm:prSet/>
      <dgm:spPr/>
      <dgm:t>
        <a:bodyPr/>
        <a:lstStyle/>
        <a:p>
          <a:endParaRPr lang="es-CL"/>
        </a:p>
      </dgm:t>
    </dgm:pt>
    <dgm:pt modelId="{2599912A-D3CB-451F-B6EF-CF25E01727FC}" type="sibTrans" cxnId="{4C3523DD-2991-4701-B3F1-B72E19A1B966}">
      <dgm:prSet/>
      <dgm:spPr/>
      <dgm:t>
        <a:bodyPr/>
        <a:lstStyle/>
        <a:p>
          <a:endParaRPr lang="es-CL"/>
        </a:p>
      </dgm:t>
    </dgm:pt>
    <dgm:pt modelId="{8030669A-96A2-4E3D-9E41-80D623D13D67}">
      <dgm:prSet/>
      <dgm:spPr/>
      <dgm:t>
        <a:bodyPr/>
        <a:lstStyle/>
        <a:p>
          <a:pPr rtl="0"/>
          <a:r>
            <a:rPr lang="es-ES_tradnl" b="1" dirty="0" smtClean="0">
              <a:hlinkClick xmlns:r="http://schemas.openxmlformats.org/officeDocument/2006/relationships" r:id="rId1"/>
            </a:rPr>
            <a:t>Plataforma de Reportes  en Intranet </a:t>
          </a:r>
          <a:endParaRPr lang="es-CL" b="1" dirty="0"/>
        </a:p>
      </dgm:t>
    </dgm:pt>
    <dgm:pt modelId="{E6A5C7C9-27DC-413F-B34B-E46BC361703A}" type="parTrans" cxnId="{D30BAE54-D4A4-48E9-901E-5EA2C758C1B5}">
      <dgm:prSet/>
      <dgm:spPr/>
      <dgm:t>
        <a:bodyPr/>
        <a:lstStyle/>
        <a:p>
          <a:endParaRPr lang="es-CL"/>
        </a:p>
      </dgm:t>
    </dgm:pt>
    <dgm:pt modelId="{54DCA354-F074-40F0-90CC-6AD2B7E488C9}" type="sibTrans" cxnId="{D30BAE54-D4A4-48E9-901E-5EA2C758C1B5}">
      <dgm:prSet/>
      <dgm:spPr/>
      <dgm:t>
        <a:bodyPr/>
        <a:lstStyle/>
        <a:p>
          <a:endParaRPr lang="es-CL"/>
        </a:p>
      </dgm:t>
    </dgm:pt>
    <dgm:pt modelId="{7E81E73D-76C6-404E-BE77-A3B536B814BC}">
      <dgm:prSet/>
      <dgm:spPr/>
      <dgm:t>
        <a:bodyPr/>
        <a:lstStyle/>
        <a:p>
          <a:pPr rtl="0"/>
          <a:r>
            <a:rPr lang="es-ES_tradnl" b="1" dirty="0" smtClean="0">
              <a:hlinkClick xmlns:r="http://schemas.openxmlformats.org/officeDocument/2006/relationships" r:id="rId2"/>
            </a:rPr>
            <a:t>Código de Ética  </a:t>
          </a:r>
          <a:endParaRPr lang="es-CL" b="1" dirty="0"/>
        </a:p>
      </dgm:t>
    </dgm:pt>
    <dgm:pt modelId="{F8CC6AD7-2FA0-44A0-8750-75BEED795214}" type="parTrans" cxnId="{2179B697-C4E4-466D-9825-4D41C1ADAF73}">
      <dgm:prSet/>
      <dgm:spPr/>
      <dgm:t>
        <a:bodyPr/>
        <a:lstStyle/>
        <a:p>
          <a:endParaRPr lang="es-CL"/>
        </a:p>
      </dgm:t>
    </dgm:pt>
    <dgm:pt modelId="{FA30F3E0-8F55-4DEC-8091-47E3BE1B43D3}" type="sibTrans" cxnId="{2179B697-C4E4-466D-9825-4D41C1ADAF73}">
      <dgm:prSet/>
      <dgm:spPr/>
      <dgm:t>
        <a:bodyPr/>
        <a:lstStyle/>
        <a:p>
          <a:endParaRPr lang="es-CL"/>
        </a:p>
      </dgm:t>
    </dgm:pt>
    <dgm:pt modelId="{52D2CAE0-14BA-4162-80B6-231F188B2932}">
      <dgm:prSet/>
      <dgm:spPr/>
      <dgm:t>
        <a:bodyPr/>
        <a:lstStyle/>
        <a:p>
          <a:pPr rtl="0"/>
          <a:r>
            <a:rPr lang="es-ES_tradnl" b="1" dirty="0" smtClean="0">
              <a:hlinkClick xmlns:r="http://schemas.openxmlformats.org/officeDocument/2006/relationships" r:id="rId3"/>
            </a:rPr>
            <a:t>Procedimiento de Denuncia y Consulta</a:t>
          </a:r>
          <a:endParaRPr lang="es-CL" b="1" dirty="0"/>
        </a:p>
      </dgm:t>
    </dgm:pt>
    <dgm:pt modelId="{690C578B-0325-4D5B-BBD4-F92F6F118341}" type="parTrans" cxnId="{D338113B-58E9-4FA5-82BC-F094F802B500}">
      <dgm:prSet/>
      <dgm:spPr/>
      <dgm:t>
        <a:bodyPr/>
        <a:lstStyle/>
        <a:p>
          <a:endParaRPr lang="es-CL"/>
        </a:p>
      </dgm:t>
    </dgm:pt>
    <dgm:pt modelId="{E5903645-299E-4F7B-917F-E999D0122DBB}" type="sibTrans" cxnId="{D338113B-58E9-4FA5-82BC-F094F802B500}">
      <dgm:prSet/>
      <dgm:spPr/>
      <dgm:t>
        <a:bodyPr/>
        <a:lstStyle/>
        <a:p>
          <a:endParaRPr lang="es-CL"/>
        </a:p>
      </dgm:t>
    </dgm:pt>
    <dgm:pt modelId="{85A33A92-FF5F-4C42-96F1-62C497E68DFF}">
      <dgm:prSet/>
      <dgm:spPr/>
      <dgm:t>
        <a:bodyPr/>
        <a:lstStyle/>
        <a:p>
          <a:pPr rtl="0"/>
          <a:r>
            <a:rPr lang="es-ES_tradnl" b="1" dirty="0" smtClean="0">
              <a:hlinkClick xmlns:r="http://schemas.openxmlformats.org/officeDocument/2006/relationships" r:id="rId4"/>
            </a:rPr>
            <a:t>Plataforma de Denuncia y Consulta </a:t>
          </a:r>
          <a:endParaRPr lang="es-CL" b="1" dirty="0"/>
        </a:p>
      </dgm:t>
    </dgm:pt>
    <dgm:pt modelId="{0E014629-B332-46F9-85CC-04620D5E6C30}" type="parTrans" cxnId="{B0B8D863-0D4A-4D63-80B6-3CD056469F96}">
      <dgm:prSet/>
      <dgm:spPr/>
      <dgm:t>
        <a:bodyPr/>
        <a:lstStyle/>
        <a:p>
          <a:endParaRPr lang="es-CL"/>
        </a:p>
      </dgm:t>
    </dgm:pt>
    <dgm:pt modelId="{F246C21D-80FC-43C7-9D00-FF25572C0562}" type="sibTrans" cxnId="{B0B8D863-0D4A-4D63-80B6-3CD056469F96}">
      <dgm:prSet/>
      <dgm:spPr/>
      <dgm:t>
        <a:bodyPr/>
        <a:lstStyle/>
        <a:p>
          <a:endParaRPr lang="es-CL"/>
        </a:p>
      </dgm:t>
    </dgm:pt>
    <dgm:pt modelId="{40EC935C-66D0-4419-BC59-EEB2B58B89F4}" type="pres">
      <dgm:prSet presAssocID="{365788B3-1E51-4C96-B47E-4DC307C19AC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41459680-3241-4BBD-ADA5-C05B55D793A3}" type="pres">
      <dgm:prSet presAssocID="{40C18310-C7BA-4878-98B1-E20FFFB5337D}" presName="circ1" presStyleLbl="vennNode1" presStyleIdx="0" presStyleCnt="5"/>
      <dgm:spPr/>
    </dgm:pt>
    <dgm:pt modelId="{402708D1-8739-42EA-921B-47020B76BBCF}" type="pres">
      <dgm:prSet presAssocID="{40C18310-C7BA-4878-98B1-E20FFFB5337D}" presName="circ1Tx" presStyleLbl="revTx" presStyleIdx="0" presStyleCnt="0" custScaleX="1676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37C18D7-9B69-454D-B87E-C39FA42720B1}" type="pres">
      <dgm:prSet presAssocID="{8030669A-96A2-4E3D-9E41-80D623D13D67}" presName="circ2" presStyleLbl="vennNode1" presStyleIdx="1" presStyleCnt="5"/>
      <dgm:spPr/>
    </dgm:pt>
    <dgm:pt modelId="{170F6E8C-9FA0-4E40-A3FD-BF19157FE713}" type="pres">
      <dgm:prSet presAssocID="{8030669A-96A2-4E3D-9E41-80D623D13D67}" presName="circ2Tx" presStyleLbl="revTx" presStyleIdx="0" presStyleCnt="0" custLinFactX="-100000" custLinFactNeighborX="-183299" custLinFactNeighborY="-177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95B0531-EB37-4CBC-8CB0-B636E2DC94DC}" type="pres">
      <dgm:prSet presAssocID="{7E81E73D-76C6-404E-BE77-A3B536B814BC}" presName="circ3" presStyleLbl="vennNode1" presStyleIdx="2" presStyleCnt="5"/>
      <dgm:spPr/>
    </dgm:pt>
    <dgm:pt modelId="{23FCC38A-CC89-4A5B-811C-5CAC774C01EC}" type="pres">
      <dgm:prSet presAssocID="{7E81E73D-76C6-404E-BE77-A3B536B814BC}" presName="circ3Tx" presStyleLbl="revTx" presStyleIdx="0" presStyleCnt="0" custLinFactY="-96541" custLinFactNeighborX="467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4130744-71C1-41E3-95DB-AD49EFE5B695}" type="pres">
      <dgm:prSet presAssocID="{52D2CAE0-14BA-4162-80B6-231F188B2932}" presName="circ4" presStyleLbl="vennNode1" presStyleIdx="3" presStyleCnt="5"/>
      <dgm:spPr/>
    </dgm:pt>
    <dgm:pt modelId="{BE8560A0-CB32-48B6-A712-F50A7426E166}" type="pres">
      <dgm:prSet presAssocID="{52D2CAE0-14BA-4162-80B6-231F188B2932}" presName="circ4Tx" presStyleLbl="revTx" presStyleIdx="0" presStyleCnt="0" custLinFactX="100000" custLinFactNeighborX="165030" custLinFactNeighborY="-96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0FFF23D-5079-4622-B98F-9548EF8EC86B}" type="pres">
      <dgm:prSet presAssocID="{85A33A92-FF5F-4C42-96F1-62C497E68DFF}" presName="circ5" presStyleLbl="vennNode1" presStyleIdx="4" presStyleCnt="5"/>
      <dgm:spPr/>
    </dgm:pt>
    <dgm:pt modelId="{7DB97CF3-9E20-4E21-953A-03427D6A39F0}" type="pres">
      <dgm:prSet presAssocID="{85A33A92-FF5F-4C42-96F1-62C497E68DFF}" presName="circ5Tx" presStyleLbl="revTx" presStyleIdx="0" presStyleCnt="0" custLinFactY="49225" custLinFactNeighborX="726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B0B8D863-0D4A-4D63-80B6-3CD056469F96}" srcId="{365788B3-1E51-4C96-B47E-4DC307C19AC2}" destId="{85A33A92-FF5F-4C42-96F1-62C497E68DFF}" srcOrd="4" destOrd="0" parTransId="{0E014629-B332-46F9-85CC-04620D5E6C30}" sibTransId="{F246C21D-80FC-43C7-9D00-FF25572C0562}"/>
    <dgm:cxn modelId="{ED7F3CDC-13B6-48B5-AF9D-48A7934CF555}" type="presOf" srcId="{85A33A92-FF5F-4C42-96F1-62C497E68DFF}" destId="{7DB97CF3-9E20-4E21-953A-03427D6A39F0}" srcOrd="0" destOrd="0" presId="urn:microsoft.com/office/officeart/2005/8/layout/venn1"/>
    <dgm:cxn modelId="{5CD0A0EF-C01D-47A5-99FD-282B629BC02F}" type="presOf" srcId="{7E81E73D-76C6-404E-BE77-A3B536B814BC}" destId="{23FCC38A-CC89-4A5B-811C-5CAC774C01EC}" srcOrd="0" destOrd="0" presId="urn:microsoft.com/office/officeart/2005/8/layout/venn1"/>
    <dgm:cxn modelId="{55A1525D-A2E7-4623-B17D-BDCA56D77333}" type="presOf" srcId="{40C18310-C7BA-4878-98B1-E20FFFB5337D}" destId="{402708D1-8739-42EA-921B-47020B76BBCF}" srcOrd="0" destOrd="0" presId="urn:microsoft.com/office/officeart/2005/8/layout/venn1"/>
    <dgm:cxn modelId="{7A9DDD78-2BB5-4860-A977-99074C21F83C}" type="presOf" srcId="{365788B3-1E51-4C96-B47E-4DC307C19AC2}" destId="{40EC935C-66D0-4419-BC59-EEB2B58B89F4}" srcOrd="0" destOrd="0" presId="urn:microsoft.com/office/officeart/2005/8/layout/venn1"/>
    <dgm:cxn modelId="{E8CF0CD1-4165-46E8-ABCA-5037B196F6B3}" type="presOf" srcId="{8030669A-96A2-4E3D-9E41-80D623D13D67}" destId="{170F6E8C-9FA0-4E40-A3FD-BF19157FE713}" srcOrd="0" destOrd="0" presId="urn:microsoft.com/office/officeart/2005/8/layout/venn1"/>
    <dgm:cxn modelId="{4C3523DD-2991-4701-B3F1-B72E19A1B966}" srcId="{365788B3-1E51-4C96-B47E-4DC307C19AC2}" destId="{40C18310-C7BA-4878-98B1-E20FFFB5337D}" srcOrd="0" destOrd="0" parTransId="{77A539EE-897D-40E0-9CA1-D6F233B6B404}" sibTransId="{2599912A-D3CB-451F-B6EF-CF25E01727FC}"/>
    <dgm:cxn modelId="{D338113B-58E9-4FA5-82BC-F094F802B500}" srcId="{365788B3-1E51-4C96-B47E-4DC307C19AC2}" destId="{52D2CAE0-14BA-4162-80B6-231F188B2932}" srcOrd="3" destOrd="0" parTransId="{690C578B-0325-4D5B-BBD4-F92F6F118341}" sibTransId="{E5903645-299E-4F7B-917F-E999D0122DBB}"/>
    <dgm:cxn modelId="{2179B697-C4E4-466D-9825-4D41C1ADAF73}" srcId="{365788B3-1E51-4C96-B47E-4DC307C19AC2}" destId="{7E81E73D-76C6-404E-BE77-A3B536B814BC}" srcOrd="2" destOrd="0" parTransId="{F8CC6AD7-2FA0-44A0-8750-75BEED795214}" sibTransId="{FA30F3E0-8F55-4DEC-8091-47E3BE1B43D3}"/>
    <dgm:cxn modelId="{D30BAE54-D4A4-48E9-901E-5EA2C758C1B5}" srcId="{365788B3-1E51-4C96-B47E-4DC307C19AC2}" destId="{8030669A-96A2-4E3D-9E41-80D623D13D67}" srcOrd="1" destOrd="0" parTransId="{E6A5C7C9-27DC-413F-B34B-E46BC361703A}" sibTransId="{54DCA354-F074-40F0-90CC-6AD2B7E488C9}"/>
    <dgm:cxn modelId="{D4A34333-CD23-44A2-95DC-F853234A1672}" type="presOf" srcId="{52D2CAE0-14BA-4162-80B6-231F188B2932}" destId="{BE8560A0-CB32-48B6-A712-F50A7426E166}" srcOrd="0" destOrd="0" presId="urn:microsoft.com/office/officeart/2005/8/layout/venn1"/>
    <dgm:cxn modelId="{5323E88B-2FE0-4D39-A102-A4A6E9A1A647}" type="presParOf" srcId="{40EC935C-66D0-4419-BC59-EEB2B58B89F4}" destId="{41459680-3241-4BBD-ADA5-C05B55D793A3}" srcOrd="0" destOrd="0" presId="urn:microsoft.com/office/officeart/2005/8/layout/venn1"/>
    <dgm:cxn modelId="{E5EC6EF0-3C14-4D11-836C-9E15D6C56BAA}" type="presParOf" srcId="{40EC935C-66D0-4419-BC59-EEB2B58B89F4}" destId="{402708D1-8739-42EA-921B-47020B76BBCF}" srcOrd="1" destOrd="0" presId="urn:microsoft.com/office/officeart/2005/8/layout/venn1"/>
    <dgm:cxn modelId="{CC1B2389-E13D-4BA7-99F6-4E48211BF8C8}" type="presParOf" srcId="{40EC935C-66D0-4419-BC59-EEB2B58B89F4}" destId="{837C18D7-9B69-454D-B87E-C39FA42720B1}" srcOrd="2" destOrd="0" presId="urn:microsoft.com/office/officeart/2005/8/layout/venn1"/>
    <dgm:cxn modelId="{63415277-086E-455A-B086-F8D1C09085EB}" type="presParOf" srcId="{40EC935C-66D0-4419-BC59-EEB2B58B89F4}" destId="{170F6E8C-9FA0-4E40-A3FD-BF19157FE713}" srcOrd="3" destOrd="0" presId="urn:microsoft.com/office/officeart/2005/8/layout/venn1"/>
    <dgm:cxn modelId="{5F65FB19-D062-499F-A0E7-B9CD07857490}" type="presParOf" srcId="{40EC935C-66D0-4419-BC59-EEB2B58B89F4}" destId="{F95B0531-EB37-4CBC-8CB0-B636E2DC94DC}" srcOrd="4" destOrd="0" presId="urn:microsoft.com/office/officeart/2005/8/layout/venn1"/>
    <dgm:cxn modelId="{A4C65A2D-EC04-4845-AEEB-891C14A15BCB}" type="presParOf" srcId="{40EC935C-66D0-4419-BC59-EEB2B58B89F4}" destId="{23FCC38A-CC89-4A5B-811C-5CAC774C01EC}" srcOrd="5" destOrd="0" presId="urn:microsoft.com/office/officeart/2005/8/layout/venn1"/>
    <dgm:cxn modelId="{769C7261-8DAE-40F9-B7E6-6DBB1BF6A52A}" type="presParOf" srcId="{40EC935C-66D0-4419-BC59-EEB2B58B89F4}" destId="{A4130744-71C1-41E3-95DB-AD49EFE5B695}" srcOrd="6" destOrd="0" presId="urn:microsoft.com/office/officeart/2005/8/layout/venn1"/>
    <dgm:cxn modelId="{6C2F4056-141D-4F7A-8317-AE713A3D8C57}" type="presParOf" srcId="{40EC935C-66D0-4419-BC59-EEB2B58B89F4}" destId="{BE8560A0-CB32-48B6-A712-F50A7426E166}" srcOrd="7" destOrd="0" presId="urn:microsoft.com/office/officeart/2005/8/layout/venn1"/>
    <dgm:cxn modelId="{69150BFA-5ECE-4967-A484-DF48F09B07D2}" type="presParOf" srcId="{40EC935C-66D0-4419-BC59-EEB2B58B89F4}" destId="{F0FFF23D-5079-4622-B98F-9548EF8EC86B}" srcOrd="8" destOrd="0" presId="urn:microsoft.com/office/officeart/2005/8/layout/venn1"/>
    <dgm:cxn modelId="{34E3DCBF-3E1A-4993-B225-D682D192714C}" type="presParOf" srcId="{40EC935C-66D0-4419-BC59-EEB2B58B89F4}" destId="{7DB97CF3-9E20-4E21-953A-03427D6A39F0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1DE91-F7F5-47DF-9CA5-4DB7354CFD94}">
      <dsp:nvSpPr>
        <dsp:cNvPr id="0" name=""/>
        <dsp:cNvSpPr/>
      </dsp:nvSpPr>
      <dsp:spPr>
        <a:xfrm>
          <a:off x="1697294" y="486323"/>
          <a:ext cx="4775737" cy="4451808"/>
        </a:xfrm>
        <a:prstGeom prst="blockArc">
          <a:avLst>
            <a:gd name="adj1" fmla="val 10800000"/>
            <a:gd name="adj2" fmla="val 16200000"/>
            <a:gd name="adj3" fmla="val 4636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1923A-58CF-4597-9BAA-A17EFCC026C6}">
      <dsp:nvSpPr>
        <dsp:cNvPr id="0" name=""/>
        <dsp:cNvSpPr/>
      </dsp:nvSpPr>
      <dsp:spPr>
        <a:xfrm>
          <a:off x="1761097" y="493726"/>
          <a:ext cx="4648131" cy="4437003"/>
        </a:xfrm>
        <a:prstGeom prst="blockArc">
          <a:avLst>
            <a:gd name="adj1" fmla="val 5400000"/>
            <a:gd name="adj2" fmla="val 10800000"/>
            <a:gd name="adj3" fmla="val 4636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3E1E9-C143-447D-AA25-660FEC290F6B}">
      <dsp:nvSpPr>
        <dsp:cNvPr id="0" name=""/>
        <dsp:cNvSpPr/>
      </dsp:nvSpPr>
      <dsp:spPr>
        <a:xfrm>
          <a:off x="1677740" y="408648"/>
          <a:ext cx="4814844" cy="4607158"/>
        </a:xfrm>
        <a:prstGeom prst="blockArc">
          <a:avLst>
            <a:gd name="adj1" fmla="val 0"/>
            <a:gd name="adj2" fmla="val 5400000"/>
            <a:gd name="adj3" fmla="val 4636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F6661-82B1-4B52-AD02-2906CFA3BB0C}">
      <dsp:nvSpPr>
        <dsp:cNvPr id="0" name=""/>
        <dsp:cNvSpPr/>
      </dsp:nvSpPr>
      <dsp:spPr>
        <a:xfrm>
          <a:off x="1645849" y="461814"/>
          <a:ext cx="4878626" cy="4500827"/>
        </a:xfrm>
        <a:prstGeom prst="blockArc">
          <a:avLst>
            <a:gd name="adj1" fmla="val 16200000"/>
            <a:gd name="adj2" fmla="val 0"/>
            <a:gd name="adj3" fmla="val 4636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11474-E3D1-414B-BECB-60DCBA656F14}">
      <dsp:nvSpPr>
        <dsp:cNvPr id="0" name=""/>
        <dsp:cNvSpPr/>
      </dsp:nvSpPr>
      <dsp:spPr>
        <a:xfrm>
          <a:off x="2845609" y="1613382"/>
          <a:ext cx="2479106" cy="219769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 dirty="0" smtClean="0"/>
            <a:t>Sistema de Integridad</a:t>
          </a:r>
          <a:endParaRPr lang="es-CL" sz="3100" kern="1200" dirty="0"/>
        </a:p>
      </dsp:txBody>
      <dsp:txXfrm>
        <a:off x="3208666" y="1935226"/>
        <a:ext cx="1752992" cy="1554002"/>
      </dsp:txXfrm>
    </dsp:sp>
    <dsp:sp modelId="{59F004F6-4DC1-4583-9EF4-D4CB42B6B7A3}">
      <dsp:nvSpPr>
        <dsp:cNvPr id="0" name=""/>
        <dsp:cNvSpPr/>
      </dsp:nvSpPr>
      <dsp:spPr>
        <a:xfrm>
          <a:off x="3134695" y="-167428"/>
          <a:ext cx="1900935" cy="170836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/>
            <a:t>Subsecretario</a:t>
          </a:r>
          <a:endParaRPr lang="es-CL" sz="1800" b="1" kern="1200" dirty="0"/>
        </a:p>
      </dsp:txBody>
      <dsp:txXfrm>
        <a:off x="3413080" y="82756"/>
        <a:ext cx="1344165" cy="1207995"/>
      </dsp:txXfrm>
    </dsp:sp>
    <dsp:sp modelId="{DA098A26-93F4-41BF-B524-2646D4BE2EC4}">
      <dsp:nvSpPr>
        <dsp:cNvPr id="0" name=""/>
        <dsp:cNvSpPr/>
      </dsp:nvSpPr>
      <dsp:spPr>
        <a:xfrm>
          <a:off x="5382395" y="1942989"/>
          <a:ext cx="1456484" cy="153847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/>
            <a:t>Comité de Integridad</a:t>
          </a:r>
          <a:endParaRPr lang="es-CL" sz="1600" b="1" kern="1200" dirty="0"/>
        </a:p>
      </dsp:txBody>
      <dsp:txXfrm>
        <a:off x="5595692" y="2168294"/>
        <a:ext cx="1029890" cy="1087866"/>
      </dsp:txXfrm>
    </dsp:sp>
    <dsp:sp modelId="{C133F049-A15B-4164-AE54-E4865B63C8FF}">
      <dsp:nvSpPr>
        <dsp:cNvPr id="0" name=""/>
        <dsp:cNvSpPr/>
      </dsp:nvSpPr>
      <dsp:spPr>
        <a:xfrm>
          <a:off x="3240734" y="3920037"/>
          <a:ext cx="1688857" cy="163533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/>
            <a:t>Coordinadora de Integridad</a:t>
          </a:r>
          <a:endParaRPr lang="es-CL" sz="1600" b="1" kern="1200" dirty="0"/>
        </a:p>
      </dsp:txBody>
      <dsp:txXfrm>
        <a:off x="3488061" y="4159526"/>
        <a:ext cx="1194203" cy="1156352"/>
      </dsp:txXfrm>
    </dsp:sp>
    <dsp:sp modelId="{416742AC-AA4E-467C-8769-3FEAF774E180}">
      <dsp:nvSpPr>
        <dsp:cNvPr id="0" name=""/>
        <dsp:cNvSpPr/>
      </dsp:nvSpPr>
      <dsp:spPr>
        <a:xfrm>
          <a:off x="1316292" y="1971642"/>
          <a:ext cx="1486792" cy="148117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/>
            <a:t>Asesores Técnicos</a:t>
          </a:r>
          <a:endParaRPr lang="es-CL" sz="1600" b="1" kern="1200" dirty="0"/>
        </a:p>
      </dsp:txBody>
      <dsp:txXfrm>
        <a:off x="1534028" y="2188554"/>
        <a:ext cx="1051320" cy="10473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59680-3241-4BBD-ADA5-C05B55D793A3}">
      <dsp:nvSpPr>
        <dsp:cNvPr id="0" name=""/>
        <dsp:cNvSpPr/>
      </dsp:nvSpPr>
      <dsp:spPr>
        <a:xfrm>
          <a:off x="2900440" y="1584621"/>
          <a:ext cx="1933627" cy="1933627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02708D1-8739-42EA-921B-47020B76BBCF}">
      <dsp:nvSpPr>
        <dsp:cNvPr id="0" name=""/>
        <dsp:cNvSpPr/>
      </dsp:nvSpPr>
      <dsp:spPr>
        <a:xfrm>
          <a:off x="1986884" y="10096"/>
          <a:ext cx="3760738" cy="12982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2"/>
              </a:solidFill>
              <a:latin typeface="Verdana"/>
              <a:ea typeface="+mn-ea"/>
              <a:cs typeface="Verdana"/>
            </a:rPr>
            <a:t>Productos del Sistema de Integridad </a:t>
          </a:r>
          <a:endParaRPr lang="es-CL" sz="2400" b="1" kern="1200" dirty="0">
            <a:solidFill>
              <a:schemeClr val="tx2"/>
            </a:solidFill>
            <a:latin typeface="Verdana"/>
            <a:ea typeface="+mn-ea"/>
            <a:cs typeface="Verdana"/>
          </a:endParaRPr>
        </a:p>
      </dsp:txBody>
      <dsp:txXfrm>
        <a:off x="1986884" y="10096"/>
        <a:ext cx="3760738" cy="1298292"/>
      </dsp:txXfrm>
    </dsp:sp>
    <dsp:sp modelId="{837C18D7-9B69-454D-B87E-C39FA42720B1}">
      <dsp:nvSpPr>
        <dsp:cNvPr id="0" name=""/>
        <dsp:cNvSpPr/>
      </dsp:nvSpPr>
      <dsp:spPr>
        <a:xfrm>
          <a:off x="3635992" y="2118855"/>
          <a:ext cx="1933627" cy="1933627"/>
        </a:xfrm>
        <a:prstGeom prst="ellipse">
          <a:avLst/>
        </a:prstGeom>
        <a:solidFill>
          <a:schemeClr val="accent2">
            <a:shade val="80000"/>
            <a:alpha val="50000"/>
            <a:hueOff val="-9"/>
            <a:satOff val="1132"/>
            <a:lumOff val="1293"/>
            <a:alphaOff val="-75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70F6E8C-9FA0-4E40-A3FD-BF19157FE713}">
      <dsp:nvSpPr>
        <dsp:cNvPr id="0" name=""/>
        <dsp:cNvSpPr/>
      </dsp:nvSpPr>
      <dsp:spPr>
        <a:xfrm>
          <a:off x="26472" y="1472692"/>
          <a:ext cx="2010972" cy="14087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b="1" kern="1200" dirty="0" smtClean="0">
              <a:hlinkClick xmlns:r="http://schemas.openxmlformats.org/officeDocument/2006/relationships" r:id="rId1"/>
            </a:rPr>
            <a:t>Plataforma de Reportes  en Intranet </a:t>
          </a:r>
          <a:endParaRPr lang="es-CL" sz="2600" b="1" kern="1200" dirty="0"/>
        </a:p>
      </dsp:txBody>
      <dsp:txXfrm>
        <a:off x="26472" y="1472692"/>
        <a:ext cx="2010972" cy="1408785"/>
      </dsp:txXfrm>
    </dsp:sp>
    <dsp:sp modelId="{F95B0531-EB37-4CBC-8CB0-B636E2DC94DC}">
      <dsp:nvSpPr>
        <dsp:cNvPr id="0" name=""/>
        <dsp:cNvSpPr/>
      </dsp:nvSpPr>
      <dsp:spPr>
        <a:xfrm>
          <a:off x="3355229" y="2984015"/>
          <a:ext cx="1933627" cy="1933627"/>
        </a:xfrm>
        <a:prstGeom prst="ellipse">
          <a:avLst/>
        </a:prstGeom>
        <a:solidFill>
          <a:schemeClr val="accent2">
            <a:shade val="80000"/>
            <a:alpha val="50000"/>
            <a:hueOff val="-19"/>
            <a:satOff val="2264"/>
            <a:lumOff val="2586"/>
            <a:alphaOff val="-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3FCC38A-CC89-4A5B-811C-5CAC774C01EC}">
      <dsp:nvSpPr>
        <dsp:cNvPr id="0" name=""/>
        <dsp:cNvSpPr/>
      </dsp:nvSpPr>
      <dsp:spPr>
        <a:xfrm>
          <a:off x="5508168" y="1357119"/>
          <a:ext cx="2010972" cy="14087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b="1" kern="1200" dirty="0" smtClean="0">
              <a:hlinkClick xmlns:r="http://schemas.openxmlformats.org/officeDocument/2006/relationships" r:id="rId2"/>
            </a:rPr>
            <a:t>Código de Ética  </a:t>
          </a:r>
          <a:endParaRPr lang="es-CL" sz="2600" b="1" kern="1200" dirty="0"/>
        </a:p>
      </dsp:txBody>
      <dsp:txXfrm>
        <a:off x="5508168" y="1357119"/>
        <a:ext cx="2010972" cy="1408785"/>
      </dsp:txXfrm>
    </dsp:sp>
    <dsp:sp modelId="{A4130744-71C1-41E3-95DB-AD49EFE5B695}">
      <dsp:nvSpPr>
        <dsp:cNvPr id="0" name=""/>
        <dsp:cNvSpPr/>
      </dsp:nvSpPr>
      <dsp:spPr>
        <a:xfrm>
          <a:off x="2445651" y="2984015"/>
          <a:ext cx="1933627" cy="1933627"/>
        </a:xfrm>
        <a:prstGeom prst="ellipse">
          <a:avLst/>
        </a:prstGeom>
        <a:solidFill>
          <a:schemeClr val="accent2">
            <a:shade val="80000"/>
            <a:alpha val="50000"/>
            <a:hueOff val="-28"/>
            <a:satOff val="3397"/>
            <a:lumOff val="3878"/>
            <a:alphaOff val="-225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E8560A0-CB32-48B6-A712-F50A7426E166}">
      <dsp:nvSpPr>
        <dsp:cNvPr id="0" name=""/>
        <dsp:cNvSpPr/>
      </dsp:nvSpPr>
      <dsp:spPr>
        <a:xfrm>
          <a:off x="5639059" y="3990674"/>
          <a:ext cx="2010972" cy="14087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b="1" kern="1200" dirty="0" smtClean="0">
              <a:hlinkClick xmlns:r="http://schemas.openxmlformats.org/officeDocument/2006/relationships" r:id="rId3"/>
            </a:rPr>
            <a:t>Procedimiento de Denuncia y Consulta</a:t>
          </a:r>
          <a:endParaRPr lang="es-CL" sz="2600" b="1" kern="1200" dirty="0"/>
        </a:p>
      </dsp:txBody>
      <dsp:txXfrm>
        <a:off x="5639059" y="3990674"/>
        <a:ext cx="2010972" cy="1408785"/>
      </dsp:txXfrm>
    </dsp:sp>
    <dsp:sp modelId="{F0FFF23D-5079-4622-B98F-9548EF8EC86B}">
      <dsp:nvSpPr>
        <dsp:cNvPr id="0" name=""/>
        <dsp:cNvSpPr/>
      </dsp:nvSpPr>
      <dsp:spPr>
        <a:xfrm>
          <a:off x="2164888" y="2118855"/>
          <a:ext cx="1933627" cy="1933627"/>
        </a:xfrm>
        <a:prstGeom prst="ellipse">
          <a:avLst/>
        </a:prstGeom>
        <a:solidFill>
          <a:schemeClr val="accent2">
            <a:shade val="80000"/>
            <a:alpha val="50000"/>
            <a:hueOff val="-37"/>
            <a:satOff val="4529"/>
            <a:lumOff val="5171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DB97CF3-9E20-4E21-953A-03427D6A39F0}">
      <dsp:nvSpPr>
        <dsp:cNvPr id="0" name=""/>
        <dsp:cNvSpPr/>
      </dsp:nvSpPr>
      <dsp:spPr>
        <a:xfrm>
          <a:off x="146097" y="3824997"/>
          <a:ext cx="2010972" cy="140878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600" b="1" kern="1200" dirty="0" smtClean="0">
              <a:hlinkClick xmlns:r="http://schemas.openxmlformats.org/officeDocument/2006/relationships" r:id="rId4"/>
            </a:rPr>
            <a:t>Plataforma de Denuncia y Consulta </a:t>
          </a:r>
          <a:endParaRPr lang="es-CL" sz="2600" b="1" kern="1200" dirty="0"/>
        </a:p>
      </dsp:txBody>
      <dsp:txXfrm>
        <a:off x="146097" y="3824997"/>
        <a:ext cx="2010972" cy="1408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4B09C799-1364-4D36-9BC8-CC760913AE9E}" type="datetimeFigureOut">
              <a:rPr lang="es-CL" smtClean="0"/>
              <a:t>21/01/2020</a:t>
            </a:fld>
            <a:endParaRPr lang="es-CL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s-CL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30496968-546F-430B-8470-774423215386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98752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2660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27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28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29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30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31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64497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39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95135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2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94962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3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9496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4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6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7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8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una misión: Desarrollo Integral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Tenemos las prioridades y la estrategia clara </a:t>
            </a:r>
          </a:p>
          <a:p>
            <a:pPr marL="228600" indent="-228600">
              <a:buFont typeface="+mj-lt"/>
              <a:buAutoNum type="arabicPeriod"/>
            </a:pPr>
            <a:endParaRPr lang="es-CL" b="1" dirty="0"/>
          </a:p>
          <a:p>
            <a:pPr marL="228600" indent="-228600">
              <a:buFont typeface="+mj-lt"/>
              <a:buAutoNum type="arabicPeriod"/>
            </a:pPr>
            <a:r>
              <a:rPr lang="es-CL" b="1" dirty="0"/>
              <a:t>Definimos tres ejes para estos primeros tres meses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496968-546F-430B-8470-774423215386}" type="slidenum">
              <a:rPr lang="es-CL" smtClean="0"/>
              <a:t>9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71298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C158-EAB5-45DA-9ABC-256733B93C71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193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F5CA6-CB8E-4F44-B889-B953E0458DA3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751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F10DC-8EF1-4C61-A02C-91EF4040CE62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797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E19F5-9A7A-40CB-8D75-B452D888D913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0077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D5D1-86CD-449B-BC08-540F47DD0C75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6490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F408-2072-4893-A632-0F2B600F11AC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6133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7515D-CB06-49F1-AE63-D6B53484A93F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74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DBDD-3789-432E-9968-A540569C769F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6272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63B5-14FE-4E03-992F-3F958946C192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543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C174-92BD-40E2-B497-4FB4091B95CF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333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7CBC-3C31-4AD0-8ABC-193FE03A739A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811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BF517-2757-4021-BA4B-07CA912DDD8F}" type="datetime1">
              <a:rPr lang="es-ES" smtClean="0"/>
              <a:t>21/01/2020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0BF06-2A4F-044D-A36A-0A109E59B580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766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emf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5.emf"/><Relationship Id="rId4" Type="http://schemas.openxmlformats.org/officeDocument/2006/relationships/hyperlink" Target="http://gestionintegridad.minsegpres.gob.cl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4.png"/><Relationship Id="rId7" Type="http://schemas.openxmlformats.org/officeDocument/2006/relationships/slide" Target="slide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10" Type="http://schemas.openxmlformats.org/officeDocument/2006/relationships/slide" Target="slide15.xml"/><Relationship Id="rId4" Type="http://schemas.openxmlformats.org/officeDocument/2006/relationships/image" Target="../media/image5.emf"/><Relationship Id="rId9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4.png"/><Relationship Id="rId7" Type="http://schemas.openxmlformats.org/officeDocument/2006/relationships/slide" Target="slide1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image" Target="../media/image5.emf"/><Relationship Id="rId9" Type="http://schemas.openxmlformats.org/officeDocument/2006/relationships/slide" Target="slide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4.png"/><Relationship Id="rId7" Type="http://schemas.openxmlformats.org/officeDocument/2006/relationships/slide" Target="slide2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10" Type="http://schemas.openxmlformats.org/officeDocument/2006/relationships/slide" Target="slide26.xml"/><Relationship Id="rId4" Type="http://schemas.openxmlformats.org/officeDocument/2006/relationships/image" Target="../media/image5.emf"/><Relationship Id="rId9" Type="http://schemas.openxmlformats.org/officeDocument/2006/relationships/slide" Target="slide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D45D6174-4EF9-C44F-B3C1-9A344618D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883" y="-22203"/>
            <a:ext cx="9177882" cy="6880203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610221" y="1814503"/>
            <a:ext cx="623724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4000" b="1" dirty="0">
                <a:solidFill>
                  <a:schemeClr val="bg1"/>
                </a:solidFill>
                <a:latin typeface="Verdana"/>
                <a:cs typeface="Verdana"/>
              </a:rPr>
              <a:t>C</a:t>
            </a:r>
            <a:r>
              <a:rPr lang="es-CL" sz="4000" b="1" dirty="0" smtClean="0">
                <a:solidFill>
                  <a:schemeClr val="bg1"/>
                </a:solidFill>
                <a:latin typeface="Verdana"/>
                <a:cs typeface="Verdana"/>
              </a:rPr>
              <a:t>onversatorio Código de </a:t>
            </a:r>
            <a:r>
              <a:rPr lang="es-CL" sz="4000" b="1" dirty="0" smtClean="0">
                <a:solidFill>
                  <a:schemeClr val="bg1"/>
                </a:solidFill>
                <a:latin typeface="Verdana"/>
                <a:cs typeface="Verdana"/>
              </a:rPr>
              <a:t>Ética, Procedimiento de Denuncia y Manual de Prevención</a:t>
            </a:r>
            <a:endParaRPr lang="es-CL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5CAE9222-5143-154A-BBF8-216B24A8B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99" y="391093"/>
            <a:ext cx="2238097" cy="1100823"/>
          </a:xfrm>
          <a:prstGeom prst="rect">
            <a:avLst/>
          </a:prstGeom>
        </p:spPr>
      </p:pic>
      <p:sp>
        <p:nvSpPr>
          <p:cNvPr id="7" name="Rectángulo 13"/>
          <p:cNvSpPr/>
          <p:nvPr/>
        </p:nvSpPr>
        <p:spPr>
          <a:xfrm>
            <a:off x="2779591" y="5186166"/>
            <a:ext cx="3550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1600" b="1" dirty="0" smtClean="0">
                <a:solidFill>
                  <a:schemeClr val="bg1"/>
                </a:solidFill>
                <a:latin typeface="Verdana"/>
                <a:cs typeface="Verdana"/>
              </a:rPr>
              <a:t>Año 2020 </a:t>
            </a:r>
          </a:p>
          <a:p>
            <a:pPr algn="ctr"/>
            <a:r>
              <a:rPr lang="es-CL" sz="1600" b="1" dirty="0" smtClean="0">
                <a:solidFill>
                  <a:schemeClr val="bg1"/>
                </a:solidFill>
                <a:latin typeface="Verdana"/>
                <a:cs typeface="Verdana"/>
              </a:rPr>
              <a:t>Unidad de Control de Gestión</a:t>
            </a:r>
            <a:endParaRPr lang="es-CL" sz="1600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7861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10</a:t>
            </a:fld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535"/>
            <a:ext cx="9521693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8298918" y="3448404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1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11</a:t>
            </a:fld>
            <a:endParaRPr lang="es-E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798341" cy="6623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8144539" y="2933157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2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12</a:t>
            </a:fld>
            <a:endParaRPr lang="es-E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47392" cy="635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7912527" y="4352524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1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13</a:t>
            </a:fld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362363" cy="630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7602279" y="3451772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63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14</a:t>
            </a:fld>
            <a:endParaRPr lang="es-E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198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7448503" y="3902148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81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15</a:t>
            </a:fld>
            <a:endParaRPr lang="es-E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635319" cy="636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8503031" y="3265342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3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16</a:t>
            </a:fld>
            <a:endParaRPr lang="es-E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403309" cy="631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792046" y="1600200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17</a:t>
            </a:fld>
            <a:endParaRPr lang="es-E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392985" cy="6356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792046" y="1600200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9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18</a:t>
            </a:fld>
            <a:endParaRPr lang="es-E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444938" cy="6356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457200" y="1417638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19</a:t>
            </a:fld>
            <a:endParaRPr lang="es-E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471546" cy="640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249785" y="1695734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2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2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97119" y="1101754"/>
            <a:ext cx="8087529" cy="4630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400" b="1" dirty="0" smtClean="0">
                <a:solidFill>
                  <a:schemeClr val="tx2"/>
                </a:solidFill>
                <a:latin typeface="Verdana"/>
                <a:cs typeface="Verdana"/>
              </a:rPr>
              <a:t>Sistema de Integridad</a:t>
            </a:r>
          </a:p>
          <a:p>
            <a:pPr algn="just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7" name="6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943005" y="266513"/>
            <a:ext cx="8089900" cy="422275"/>
          </a:xfrm>
          <a:prstGeom prst="rect">
            <a:avLst/>
          </a:prstGeom>
        </p:spPr>
      </p:pic>
      <p:sp>
        <p:nvSpPr>
          <p:cNvPr id="2" name="1 Rectángulo redondeado"/>
          <p:cNvSpPr/>
          <p:nvPr/>
        </p:nvSpPr>
        <p:spPr>
          <a:xfrm>
            <a:off x="350653" y="2000991"/>
            <a:ext cx="8500857" cy="3934509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" name="2 CuadroTexto"/>
          <p:cNvSpPr txBox="1"/>
          <p:nvPr/>
        </p:nvSpPr>
        <p:spPr>
          <a:xfrm>
            <a:off x="617517" y="2242181"/>
            <a:ext cx="79671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2400" dirty="0">
                <a:solidFill>
                  <a:schemeClr val="bg1"/>
                </a:solidFill>
                <a:latin typeface="Verdana"/>
                <a:cs typeface="Verdana"/>
              </a:rPr>
              <a:t>Estructura organizacional que </a:t>
            </a:r>
            <a:r>
              <a:rPr lang="es-CL" sz="2400" b="1" dirty="0">
                <a:solidFill>
                  <a:schemeClr val="bg1"/>
                </a:solidFill>
                <a:latin typeface="Verdana"/>
                <a:cs typeface="Verdana"/>
              </a:rPr>
              <a:t>vela por el cumplimiento </a:t>
            </a:r>
            <a:r>
              <a:rPr lang="es-CL" sz="2400" dirty="0">
                <a:solidFill>
                  <a:schemeClr val="bg1"/>
                </a:solidFill>
                <a:latin typeface="Verdana"/>
                <a:cs typeface="Verdana"/>
              </a:rPr>
              <a:t>de las disposiciones contenidas en el </a:t>
            </a:r>
            <a:r>
              <a:rPr lang="es-CL" sz="2400" b="1" dirty="0">
                <a:solidFill>
                  <a:schemeClr val="bg1"/>
                </a:solidFill>
                <a:latin typeface="Verdana"/>
                <a:cs typeface="Verdana"/>
              </a:rPr>
              <a:t>Código de Ética institucional</a:t>
            </a:r>
            <a:r>
              <a:rPr lang="es-CL" sz="2400" dirty="0">
                <a:solidFill>
                  <a:schemeClr val="bg1"/>
                </a:solidFill>
                <a:latin typeface="Verdana"/>
                <a:cs typeface="Verdana"/>
              </a:rPr>
              <a:t>, desarrollando normas y procedimientos para potenciar las conductas y actuaciones funcionarias probas, apoyado por mecanismos y herramientas de gestión de integridad, que permita canalizar tanto la información relativa, como las consultas y denuncias de inobservancias éticas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53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20</a:t>
            </a:fld>
            <a:endParaRPr lang="es-E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7773" cy="623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614625" y="1600199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3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21</a:t>
            </a:fld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926" y="161298"/>
            <a:ext cx="9683842" cy="646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Flecha curvada hacia arriba">
            <a:hlinkClick r:id="rId3" action="ppaction://hlinksldjump"/>
          </p:cNvPr>
          <p:cNvSpPr/>
          <p:nvPr/>
        </p:nvSpPr>
        <p:spPr>
          <a:xfrm>
            <a:off x="8059479" y="1977656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6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22</a:t>
            </a:fld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92430" cy="64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Flecha curvada hacia arriba">
            <a:hlinkClick r:id="rId3" action="ppaction://hlinksldjump"/>
          </p:cNvPr>
          <p:cNvSpPr/>
          <p:nvPr/>
        </p:nvSpPr>
        <p:spPr>
          <a:xfrm>
            <a:off x="8144539" y="3983877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2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23</a:t>
            </a:fld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6673" cy="645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8059479" y="3970229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0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24</a:t>
            </a:fld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223" y="-70920"/>
            <a:ext cx="9755540" cy="652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7827467" y="2987749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0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25</a:t>
            </a:fld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98011" cy="625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8059478" y="3125339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BF06-2A4F-044D-A36A-0A109E59B580}" type="slidenum">
              <a:rPr lang="es-ES" smtClean="0"/>
              <a:t>26</a:t>
            </a:fld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394500" cy="635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Flecha curvada hacia arriba">
            <a:hlinkClick r:id="rId3" action="ppaction://hlinksldjump"/>
          </p:cNvPr>
          <p:cNvSpPr/>
          <p:nvPr/>
        </p:nvSpPr>
        <p:spPr>
          <a:xfrm>
            <a:off x="8059478" y="3315137"/>
            <a:ext cx="1084521" cy="1010093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0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27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956786"/>
            <a:ext cx="7621645" cy="529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es-ES_tradnl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r>
              <a:rPr lang="es-ES_tradnl" sz="2000" b="1" dirty="0" smtClean="0">
                <a:solidFill>
                  <a:schemeClr val="tx2"/>
                </a:solidFill>
                <a:latin typeface="Verdana"/>
                <a:cs typeface="Verdana"/>
              </a:rPr>
              <a:t>Procedimiento de Denuncia y Consulta: </a:t>
            </a:r>
          </a:p>
          <a:p>
            <a:pPr lvl="0" algn="just"/>
            <a:endParaRPr lang="es-CL" sz="20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lvl="0" algn="just"/>
            <a:r>
              <a:rPr lang="es-CL" sz="2000" dirty="0" smtClean="0">
                <a:solidFill>
                  <a:schemeClr val="tx2"/>
                </a:solidFill>
                <a:latin typeface="Verdana"/>
                <a:cs typeface="Verdana"/>
              </a:rPr>
              <a:t>Resolución N°</a:t>
            </a:r>
            <a:r>
              <a:rPr lang="es-ES_tradnl" sz="2000" dirty="0">
                <a:solidFill>
                  <a:schemeClr val="tx2"/>
                </a:solidFill>
                <a:latin typeface="Verdana"/>
                <a:cs typeface="Verdana"/>
              </a:rPr>
              <a:t> </a:t>
            </a:r>
            <a:r>
              <a:rPr lang="es-ES_tradnl" sz="2000" dirty="0" smtClean="0">
                <a:solidFill>
                  <a:schemeClr val="tx2"/>
                </a:solidFill>
                <a:latin typeface="Verdana"/>
                <a:cs typeface="Verdana"/>
              </a:rPr>
              <a:t>522/2018 actualizada en Rex 847/2019,  que incorpora hechos que atentan contra la </a:t>
            </a:r>
            <a:r>
              <a:rPr lang="es-ES_tradnl" sz="2000" b="1" dirty="0" smtClean="0">
                <a:solidFill>
                  <a:schemeClr val="tx2"/>
                </a:solidFill>
                <a:latin typeface="Verdana"/>
                <a:cs typeface="Verdana"/>
              </a:rPr>
              <a:t>igualdad de género</a:t>
            </a:r>
            <a:r>
              <a:rPr lang="es-ES_tradnl" sz="2000" dirty="0" smtClean="0">
                <a:solidFill>
                  <a:schemeClr val="tx2"/>
                </a:solidFill>
                <a:latin typeface="Verdana"/>
                <a:cs typeface="Verdana"/>
              </a:rPr>
              <a:t>, al procedimiento de </a:t>
            </a:r>
            <a:r>
              <a:rPr lang="es-ES_tradnl" sz="2000" dirty="0">
                <a:solidFill>
                  <a:schemeClr val="tx2"/>
                </a:solidFill>
                <a:latin typeface="Verdana"/>
                <a:cs typeface="Verdana"/>
              </a:rPr>
              <a:t>denuncia y sanción del </a:t>
            </a:r>
            <a:r>
              <a:rPr lang="es-ES_tradnl" sz="2000" b="1" dirty="0">
                <a:solidFill>
                  <a:schemeClr val="tx2"/>
                </a:solidFill>
                <a:latin typeface="Verdana"/>
                <a:cs typeface="Verdana"/>
              </a:rPr>
              <a:t>maltrato, acoso laboral, acoso sexual y </a:t>
            </a:r>
            <a:r>
              <a:rPr lang="es-ES_tradnl" sz="2000" b="1" dirty="0" smtClean="0">
                <a:solidFill>
                  <a:schemeClr val="tx2"/>
                </a:solidFill>
                <a:latin typeface="Verdana"/>
                <a:cs typeface="Verdana"/>
              </a:rPr>
              <a:t>discriminación</a:t>
            </a:r>
            <a:r>
              <a:rPr lang="es-ES_tradnl" sz="2000" dirty="0" smtClean="0">
                <a:solidFill>
                  <a:schemeClr val="tx2"/>
                </a:solidFill>
                <a:latin typeface="Verdana"/>
                <a:cs typeface="Verdana"/>
              </a:rPr>
              <a:t>. (Según IP N°006)</a:t>
            </a:r>
            <a:endParaRPr lang="es-CL" sz="2000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marL="457200" lvl="0" indent="-457200" algn="just">
              <a:buFont typeface="+mj-lt"/>
              <a:buAutoNum type="arabicPeriod"/>
            </a:pPr>
            <a:endParaRPr lang="es-C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endParaRPr lang="es-C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endParaRPr lang="es-C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endParaRPr lang="es-CL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r>
              <a:rPr lang="es-CL" sz="2000" b="1" dirty="0" smtClean="0">
                <a:solidFill>
                  <a:schemeClr val="tx2"/>
                </a:solidFill>
                <a:latin typeface="Verdana"/>
                <a:cs typeface="Verdana"/>
              </a:rPr>
              <a:t>                   FLUJOGRAMAS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_tradnl" sz="1900" dirty="0">
              <a:solidFill>
                <a:srgbClr val="595959"/>
              </a:solidFill>
              <a:latin typeface="Verdana"/>
              <a:cs typeface="Verdana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_tradnl" sz="1600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_tradnl" sz="2000" dirty="0">
              <a:solidFill>
                <a:schemeClr val="tx1"/>
              </a:solidFill>
            </a:endParaRPr>
          </a:p>
          <a:p>
            <a:pPr algn="just"/>
            <a:endParaRPr lang="es-CL" sz="2000" b="1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sp>
        <p:nvSpPr>
          <p:cNvPr id="2" name="1 Flecha derecha"/>
          <p:cNvSpPr/>
          <p:nvPr/>
        </p:nvSpPr>
        <p:spPr>
          <a:xfrm>
            <a:off x="4829705" y="4721313"/>
            <a:ext cx="2528287" cy="10806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1456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28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852859"/>
            <a:ext cx="8274788" cy="529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ES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algn="l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l"/>
            <a:endParaRPr lang="es-ES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algn="l"/>
            <a:endParaRPr lang="es-ES" sz="2400" b="1" dirty="0" smtClean="0">
              <a:solidFill>
                <a:schemeClr val="tx2"/>
              </a:solidFill>
              <a:latin typeface="Verdana"/>
              <a:cs typeface="Verdana"/>
            </a:endParaRPr>
          </a:p>
          <a:p>
            <a:pPr algn="l"/>
            <a:r>
              <a:rPr lang="es-ES" sz="2400" b="1" dirty="0" smtClean="0">
                <a:solidFill>
                  <a:schemeClr val="tx2"/>
                </a:solidFill>
                <a:latin typeface="Verdana"/>
                <a:cs typeface="Verdana"/>
              </a:rPr>
              <a:t>FLUJOGRAMA</a:t>
            </a:r>
          </a:p>
          <a:p>
            <a:pPr algn="l"/>
            <a:r>
              <a:rPr lang="es-ES" sz="2400" b="1" dirty="0" smtClean="0">
                <a:solidFill>
                  <a:schemeClr val="tx2"/>
                </a:solidFill>
                <a:latin typeface="Verdana"/>
                <a:cs typeface="Verdana"/>
              </a:rPr>
              <a:t>DE CONSULTA</a:t>
            </a:r>
          </a:p>
          <a:p>
            <a:pPr algn="just"/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endParaRPr lang="es-C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_tradnl" sz="1900" dirty="0">
              <a:solidFill>
                <a:srgbClr val="595959"/>
              </a:solidFill>
              <a:latin typeface="Verdana"/>
              <a:cs typeface="Verdana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_tradnl" sz="1600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_tradnl" sz="2000" dirty="0">
              <a:solidFill>
                <a:schemeClr val="tx1"/>
              </a:solidFill>
            </a:endParaRPr>
          </a:p>
          <a:p>
            <a:pPr algn="just"/>
            <a:endParaRPr lang="es-CL" sz="2000" b="1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78" y="618826"/>
            <a:ext cx="2696583" cy="592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6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29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852859"/>
            <a:ext cx="8274788" cy="529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ES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algn="l"/>
            <a:endParaRPr lang="es-ES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algn="l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l"/>
            <a:r>
              <a:rPr lang="es-ES" sz="2000" b="1" dirty="0" smtClean="0">
                <a:solidFill>
                  <a:schemeClr val="tx2"/>
                </a:solidFill>
                <a:latin typeface="Verdana"/>
                <a:cs typeface="Verdana"/>
              </a:rPr>
              <a:t>FLUJOGRAMA </a:t>
            </a:r>
          </a:p>
          <a:p>
            <a:pPr algn="l"/>
            <a:r>
              <a:rPr lang="es-ES" sz="2000" b="1" dirty="0" smtClean="0">
                <a:solidFill>
                  <a:schemeClr val="tx2"/>
                </a:solidFill>
                <a:latin typeface="Verdana"/>
                <a:cs typeface="Verdana"/>
              </a:rPr>
              <a:t>DE DENUNCIA</a:t>
            </a:r>
          </a:p>
          <a:p>
            <a:pPr algn="just"/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endParaRPr lang="es-C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_tradnl" sz="1900" dirty="0">
              <a:solidFill>
                <a:srgbClr val="595959"/>
              </a:solidFill>
              <a:latin typeface="Verdana"/>
              <a:cs typeface="Verdana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_tradnl" sz="1600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_tradnl" sz="2000" dirty="0">
              <a:solidFill>
                <a:schemeClr val="tx1"/>
              </a:solidFill>
            </a:endParaRPr>
          </a:p>
          <a:p>
            <a:pPr algn="just"/>
            <a:endParaRPr lang="es-CL" sz="2000" b="1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269" y="709336"/>
            <a:ext cx="5833459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 redondeado"/>
          <p:cNvSpPr/>
          <p:nvPr/>
        </p:nvSpPr>
        <p:spPr>
          <a:xfrm>
            <a:off x="3478162" y="3040256"/>
            <a:ext cx="1224952" cy="3758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1" name="10 Rectángulo redondeado"/>
          <p:cNvSpPr/>
          <p:nvPr/>
        </p:nvSpPr>
        <p:spPr>
          <a:xfrm>
            <a:off x="4924524" y="3058391"/>
            <a:ext cx="1224952" cy="3758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5" name="14 Rectángulo redondeado"/>
          <p:cNvSpPr/>
          <p:nvPr/>
        </p:nvSpPr>
        <p:spPr>
          <a:xfrm>
            <a:off x="6339254" y="3058391"/>
            <a:ext cx="1200233" cy="37580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5 CuadroTexto"/>
          <p:cNvSpPr txBox="1"/>
          <p:nvPr/>
        </p:nvSpPr>
        <p:spPr>
          <a:xfrm>
            <a:off x="3019245" y="3228158"/>
            <a:ext cx="215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dirty="0"/>
          </a:p>
        </p:txBody>
      </p:sp>
      <p:sp>
        <p:nvSpPr>
          <p:cNvPr id="2" name="1 CuadroTexto"/>
          <p:cNvSpPr txBox="1"/>
          <p:nvPr/>
        </p:nvSpPr>
        <p:spPr>
          <a:xfrm>
            <a:off x="6390440" y="3115488"/>
            <a:ext cx="11025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L" sz="1100" dirty="0" smtClean="0"/>
              <a:t>Jefatura </a:t>
            </a:r>
            <a:r>
              <a:rPr lang="es-CL" sz="1100" dirty="0" err="1" smtClean="0"/>
              <a:t>GyDP</a:t>
            </a:r>
            <a:endParaRPr lang="es-CL" sz="11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4985735" y="3115488"/>
            <a:ext cx="11025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L" sz="1100" dirty="0" smtClean="0"/>
              <a:t>Oficina  Partes</a:t>
            </a:r>
            <a:endParaRPr lang="es-CL" sz="11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600584" y="3107659"/>
            <a:ext cx="11025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L" sz="1100" dirty="0" smtClean="0"/>
              <a:t>Plataforma </a:t>
            </a:r>
            <a:endParaRPr lang="es-CL" sz="1100" dirty="0"/>
          </a:p>
        </p:txBody>
      </p:sp>
    </p:spTree>
    <p:extLst>
      <p:ext uri="{BB962C8B-B14F-4D97-AF65-F5344CB8AC3E}">
        <p14:creationId xmlns:p14="http://schemas.microsoft.com/office/powerpoint/2010/main" val="6688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3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97119" y="1101754"/>
            <a:ext cx="8087529" cy="5254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s-CL" b="1" dirty="0">
                <a:solidFill>
                  <a:schemeClr val="tx2"/>
                </a:solidFill>
                <a:latin typeface="Verdana"/>
                <a:cs typeface="Verdana"/>
              </a:rPr>
              <a:t>Estructura</a:t>
            </a:r>
            <a:endParaRPr lang="es-ES" b="1" dirty="0">
              <a:solidFill>
                <a:schemeClr val="tx2"/>
              </a:solidFill>
              <a:latin typeface="Verdana"/>
              <a:cs typeface="Verdana"/>
            </a:endParaRPr>
          </a:p>
          <a:p>
            <a:pPr algn="just">
              <a:lnSpc>
                <a:spcPct val="120000"/>
              </a:lnSpc>
            </a:pPr>
            <a:endParaRPr lang="es-CL" sz="1400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>
              <a:lnSpc>
                <a:spcPct val="120000"/>
              </a:lnSpc>
            </a:pPr>
            <a:endParaRPr lang="es-ES" sz="14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7" name="6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43005" y="266513"/>
            <a:ext cx="8089900" cy="422275"/>
          </a:xfrm>
          <a:prstGeom prst="rect">
            <a:avLst/>
          </a:prstGeom>
        </p:spPr>
      </p:pic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367843297"/>
              </p:ext>
            </p:extLst>
          </p:nvPr>
        </p:nvGraphicFramePr>
        <p:xfrm>
          <a:off x="1063256" y="898157"/>
          <a:ext cx="8155172" cy="5387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4339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30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956786"/>
            <a:ext cx="8075127" cy="2401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2000" b="1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r>
              <a:rPr lang="es-ES_tradnl" sz="2000" b="1" dirty="0" smtClean="0">
                <a:solidFill>
                  <a:schemeClr val="tx2"/>
                </a:solidFill>
                <a:latin typeface="Verdana"/>
                <a:cs typeface="Verdana"/>
              </a:rPr>
              <a:t>Plataforma Digital de Denuncia y Consultas. </a:t>
            </a:r>
          </a:p>
          <a:p>
            <a:pPr lvl="0" algn="just"/>
            <a:r>
              <a:rPr lang="es-CL" sz="2000" dirty="0">
                <a:hlinkClick r:id="rId4"/>
              </a:rPr>
              <a:t>http://gestionintegridad.minsegpres.gob.cl/</a:t>
            </a:r>
            <a:r>
              <a:rPr lang="es-ES_tradnl" sz="20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  <a:endParaRPr lang="es-ES_tradnl" sz="2000" dirty="0">
              <a:solidFill>
                <a:schemeClr val="tx1"/>
              </a:solidFill>
            </a:endParaRPr>
          </a:p>
          <a:p>
            <a:pPr algn="just"/>
            <a:endParaRPr lang="es-CL" sz="2000" b="1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58" y="2327565"/>
            <a:ext cx="8535536" cy="389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8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31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038F5D18-940A-3748-A8F0-A0D50A2387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9" t="-1002" b="72005"/>
          <a:stretch/>
        </p:blipFill>
        <p:spPr>
          <a:xfrm>
            <a:off x="1" y="2058391"/>
            <a:ext cx="9143999" cy="1995054"/>
          </a:xfrm>
          <a:prstGeom prst="rect">
            <a:avLst/>
          </a:prstGeom>
        </p:spPr>
      </p:pic>
      <p:sp>
        <p:nvSpPr>
          <p:cNvPr id="4" name="Subtítulo 2"/>
          <p:cNvSpPr>
            <a:spLocks noGrp="1"/>
          </p:cNvSpPr>
          <p:nvPr>
            <p:ph type="subTitle" idx="1"/>
          </p:nvPr>
        </p:nvSpPr>
        <p:spPr>
          <a:xfrm>
            <a:off x="-120073" y="2153393"/>
            <a:ext cx="9384146" cy="618887"/>
          </a:xfrm>
        </p:spPr>
        <p:txBody>
          <a:bodyPr>
            <a:noAutofit/>
          </a:bodyPr>
          <a:lstStyle/>
          <a:p>
            <a:pPr lvl="0"/>
            <a:r>
              <a:rPr lang="es-ES" sz="2800" b="1" dirty="0" smtClean="0">
                <a:solidFill>
                  <a:schemeClr val="bg1"/>
                </a:solidFill>
                <a:latin typeface="Verdana"/>
                <a:cs typeface="Verdana"/>
              </a:rPr>
              <a:t>Manual de Prevención de Lavado de Activos, Financiamiento al Terrorismo y Delitos Funcionarios</a:t>
            </a:r>
          </a:p>
          <a:p>
            <a:pPr lvl="0"/>
            <a:r>
              <a:rPr lang="es-ES" sz="2400" b="1" dirty="0" smtClean="0">
                <a:solidFill>
                  <a:schemeClr val="bg1"/>
                </a:solidFill>
                <a:latin typeface="Verdana"/>
                <a:cs typeface="Verdana"/>
              </a:rPr>
              <a:t>Ministerio Secretaría General de la Presidencia</a:t>
            </a:r>
            <a:endParaRPr lang="es-CL" sz="24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7" name="6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4659" y="709337"/>
            <a:ext cx="7044630" cy="1071962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tx2"/>
                </a:solidFill>
                <a:latin typeface="Verdana"/>
                <a:ea typeface="+mn-ea"/>
                <a:cs typeface="Verdana"/>
              </a:rPr>
              <a:t>Importancia de la existencia de la regulación</a:t>
            </a:r>
          </a:p>
        </p:txBody>
      </p:sp>
      <p:sp>
        <p:nvSpPr>
          <p:cNvPr id="3" name="2 Subtítulo"/>
          <p:cNvSpPr>
            <a:spLocks noGrp="1"/>
          </p:cNvSpPr>
          <p:nvPr>
            <p:ph idx="1"/>
          </p:nvPr>
        </p:nvSpPr>
        <p:spPr>
          <a:xfrm>
            <a:off x="251520" y="1410195"/>
            <a:ext cx="8500594" cy="4952653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endParaRPr lang="es-MX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es-MX" sz="18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CL" sz="28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Riesgos asociados al </a:t>
            </a:r>
            <a:r>
              <a:rPr lang="es-CL" sz="2800" b="1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lavado de </a:t>
            </a:r>
            <a:r>
              <a:rPr lang="es-CL" sz="28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activos, </a:t>
            </a:r>
            <a:r>
              <a:rPr lang="es-CL" sz="2800" b="1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al financiamiento del </a:t>
            </a:r>
            <a:r>
              <a:rPr lang="es-CL" sz="28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terrorismo y Delitos Funcionarios</a:t>
            </a:r>
            <a:endParaRPr lang="es-CL" sz="2800" b="1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914400" lvl="1" indent="-379413" algn="just">
              <a:buFont typeface="+mj-lt"/>
              <a:buAutoNum type="alphaLcPeriod"/>
            </a:pPr>
            <a:endParaRPr lang="es-CL" sz="24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914400" lvl="1" indent="-379413" algn="just">
              <a:buFont typeface="+mj-lt"/>
              <a:buAutoNum type="alphaLcPeriod"/>
            </a:pPr>
            <a:r>
              <a:rPr lang="es-CL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Amenazas sociales - Confianza.</a:t>
            </a:r>
            <a:endParaRPr lang="es-CL" sz="2400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914400" lvl="1" indent="-379413" algn="just">
              <a:buFont typeface="+mj-lt"/>
              <a:buAutoNum type="alphaL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Efectos económicos.</a:t>
            </a:r>
          </a:p>
          <a:p>
            <a:pPr marL="914400" lvl="1" indent="-379413" algn="just">
              <a:buFont typeface="+mj-lt"/>
              <a:buAutoNum type="alphaL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Efectos financieros.</a:t>
            </a:r>
          </a:p>
          <a:p>
            <a:pPr marL="914400" lvl="1" indent="-379413" algn="just">
              <a:buFont typeface="+mj-lt"/>
              <a:buAutoNum type="alphaL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Costos reputacionales.</a:t>
            </a:r>
          </a:p>
          <a:p>
            <a:pPr marL="914400" lvl="1" indent="-379413" algn="just">
              <a:buFont typeface="+mj-lt"/>
              <a:buAutoNum type="alphaL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Aprovechamiento de crisis financiera internacional.</a:t>
            </a:r>
          </a:p>
          <a:p>
            <a:pPr marL="514350" indent="-514350" algn="just">
              <a:buFont typeface="+mj-lt"/>
              <a:buAutoNum type="arabicPeriod"/>
            </a:pPr>
            <a:endParaRPr lang="es-MX" sz="2800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CL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El </a:t>
            </a:r>
            <a:r>
              <a:rPr lang="es-CL" sz="28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sector público forma parte del Sistema Nacional </a:t>
            </a:r>
            <a:r>
              <a:rPr lang="es-CL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Anti lavado </a:t>
            </a:r>
            <a:r>
              <a:rPr lang="es-CL" sz="28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de Activos y contra el Financiamiento del </a:t>
            </a:r>
            <a:r>
              <a:rPr lang="es-CL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Terrorismo (ley N° 20.818, año 2015).</a:t>
            </a:r>
            <a:endParaRPr lang="es-CL" sz="1800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  <p:pic>
        <p:nvPicPr>
          <p:cNvPr id="7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2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73130" y="709337"/>
            <a:ext cx="7261761" cy="819397"/>
          </a:xfrm>
        </p:spPr>
        <p:txBody>
          <a:bodyPr>
            <a:normAutofit/>
          </a:bodyPr>
          <a:lstStyle/>
          <a:p>
            <a:r>
              <a:rPr lang="es-MX" sz="2800" b="1" dirty="0">
                <a:solidFill>
                  <a:schemeClr val="tx2"/>
                </a:solidFill>
                <a:latin typeface="Verdana"/>
                <a:ea typeface="+mn-ea"/>
                <a:cs typeface="Verdana"/>
              </a:rPr>
              <a:t>LEY N° </a:t>
            </a:r>
            <a:r>
              <a:rPr lang="es-MX" sz="2800" b="1" dirty="0" smtClean="0">
                <a:solidFill>
                  <a:schemeClr val="tx2"/>
                </a:solidFill>
                <a:latin typeface="Verdana"/>
                <a:ea typeface="+mn-ea"/>
                <a:cs typeface="Verdana"/>
              </a:rPr>
              <a:t>19.913 - UAF</a:t>
            </a:r>
            <a:endParaRPr lang="es-CL" sz="2800" b="1" dirty="0">
              <a:solidFill>
                <a:schemeClr val="tx2"/>
              </a:solidFill>
              <a:latin typeface="Verdana"/>
              <a:ea typeface="+mn-ea"/>
              <a:cs typeface="Verdana"/>
            </a:endParaRPr>
          </a:p>
        </p:txBody>
      </p:sp>
      <p:sp>
        <p:nvSpPr>
          <p:cNvPr id="3" name="2 Subtítulo" descr="Impide que nuestro sistema financiero sea escogido como un vehículo para desarrollar actividades de lavado de activos y financiamiento del terrorismo&#10;"/>
          <p:cNvSpPr>
            <a:spLocks noGrp="1"/>
          </p:cNvSpPr>
          <p:nvPr>
            <p:ph idx="1"/>
          </p:nvPr>
        </p:nvSpPr>
        <p:spPr>
          <a:xfrm>
            <a:off x="257458" y="153078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MX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r>
              <a:rPr lang="es-MX" sz="28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Principal</a:t>
            </a:r>
            <a:r>
              <a:rPr lang="es-MX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 regulación en la materia:</a:t>
            </a:r>
          </a:p>
          <a:p>
            <a:pPr marL="0" indent="0">
              <a:buNone/>
            </a:pPr>
            <a:endParaRPr lang="es-MX" sz="28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MX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Crea la Unidad de Análisis Financiero (UAF); busca prevenir e impedir la utilización del sistema. Recibe </a:t>
            </a:r>
            <a:r>
              <a:rPr lang="es-MX" sz="28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operaciones sospechosas </a:t>
            </a:r>
            <a:r>
              <a:rPr lang="es-MX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y reportes. </a:t>
            </a:r>
          </a:p>
          <a:p>
            <a:pPr marL="514350" indent="-514350" algn="just">
              <a:buFont typeface="+mj-lt"/>
              <a:buAutoNum type="arabicPeriod"/>
            </a:pPr>
            <a:endParaRPr lang="es-MX" sz="28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MX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Retipifica el </a:t>
            </a:r>
            <a:r>
              <a:rPr lang="es-MX" sz="28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lavado de activos</a:t>
            </a:r>
            <a:r>
              <a:rPr lang="es-MX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s-MX" sz="28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MX" sz="28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Entrega herramientas de investigación y sanción.</a:t>
            </a:r>
          </a:p>
          <a:p>
            <a:pPr marL="0" indent="0">
              <a:buNone/>
            </a:pPr>
            <a:endParaRPr lang="es-MX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es-MX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es-MX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pic>
        <p:nvPicPr>
          <p:cNvPr id="7" name="6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25900"/>
            <a:ext cx="8229600" cy="1143000"/>
          </a:xfrm>
        </p:spPr>
        <p:txBody>
          <a:bodyPr>
            <a:normAutofit/>
          </a:bodyPr>
          <a:lstStyle/>
          <a:p>
            <a:r>
              <a:rPr lang="es-MX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MANUAL SEGPRES</a:t>
            </a:r>
            <a:endParaRPr lang="es-CL" b="1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Subtítulo" descr="Impide que nuestro sistema financiero sea escogido como un vehículo para desarrollar actividades de lavado de activos y financiamiento del terrorismo&#10;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4253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s-MX" sz="2000" b="1" dirty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es-MX" sz="20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RESOLUCIÓN EXENTA N° 1.161, DE 16 DE NOVIEMBRE DE 2017</a:t>
            </a:r>
          </a:p>
          <a:p>
            <a:pPr marL="0" indent="0" algn="ctr">
              <a:buNone/>
            </a:pPr>
            <a:r>
              <a:rPr lang="es-MX" sz="22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Aprueba el Manual del Sistema de Prevención de lavado de activos, delitos funcionarios y financiamiento del terrorismo.</a:t>
            </a:r>
          </a:p>
          <a:p>
            <a:pPr marL="0" indent="0" algn="ctr">
              <a:buNone/>
            </a:pPr>
            <a:endParaRPr lang="es-MX" sz="2200" b="1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r>
              <a:rPr lang="es-MX" sz="22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OBJETIVO</a:t>
            </a:r>
          </a:p>
          <a:p>
            <a:pPr marL="0" indent="0" algn="just">
              <a:buNone/>
            </a:pPr>
            <a:r>
              <a:rPr lang="es-CL" sz="22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Formalizar </a:t>
            </a:r>
            <a:r>
              <a:rPr lang="es-CL" sz="22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y disponer en el Ministerio </a:t>
            </a:r>
            <a:r>
              <a:rPr lang="es-CL" sz="22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de orientaciones</a:t>
            </a:r>
            <a:r>
              <a:rPr lang="es-CL" sz="22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, prácticas y mecanismos de </a:t>
            </a:r>
            <a:r>
              <a:rPr lang="es-CL" sz="22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comunicación </a:t>
            </a:r>
            <a:r>
              <a:rPr lang="es-CL" sz="22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que generen una </a:t>
            </a:r>
            <a:r>
              <a:rPr lang="es-CL" sz="2200" b="1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cultura preventiva de riesgos </a:t>
            </a:r>
            <a:r>
              <a:rPr lang="es-CL" sz="22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frente al </a:t>
            </a:r>
            <a:r>
              <a:rPr lang="es-CL" sz="2200" u="sng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lavado de activos (LA), financiamiento del terrorismo (FT) y delitos funcionarios (DF), </a:t>
            </a:r>
            <a:r>
              <a:rPr lang="es-CL" sz="22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conforme a lo indicado en la ley  N° 19.913 que crea la UAF, modificada por la ley N° 20.818, que obliga a los órganos de la Administración del Estado a informar sobre operaciones sospechosas.</a:t>
            </a:r>
          </a:p>
          <a:p>
            <a:pPr marL="0" indent="0" algn="ctr">
              <a:buNone/>
            </a:pPr>
            <a:endParaRPr lang="es-CL" sz="20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s-MX" sz="2000" b="1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endParaRPr lang="es-MX" sz="24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  <p:pic>
        <p:nvPicPr>
          <p:cNvPr id="7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5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842136"/>
            <a:ext cx="8229600" cy="1143000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MEDIDAS DE PREVENCIÓN</a:t>
            </a:r>
            <a:endParaRPr lang="es-CL" sz="3600" b="1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Subtítulo" descr="Impide que nuestro sistema financiero sea escogido como un vehículo para desarrollar actividades de lavado de activos y financiamiento del terrorismo&#10;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MX" sz="24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r>
              <a:rPr lang="es-MX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Medidas preventivas de los delitos de </a:t>
            </a:r>
            <a:r>
              <a:rPr lang="es-CL" sz="2400" b="1" dirty="0" smtClean="0">
                <a:solidFill>
                  <a:schemeClr val="tx2"/>
                </a:solidFill>
                <a:latin typeface="gobCL" pitchFamily="50" charset="0"/>
              </a:rPr>
              <a:t>cohecho, malversación </a:t>
            </a:r>
            <a:r>
              <a:rPr lang="es-CL" sz="2400" b="1" dirty="0">
                <a:solidFill>
                  <a:schemeClr val="tx2"/>
                </a:solidFill>
                <a:latin typeface="gobCL" pitchFamily="50" charset="0"/>
              </a:rPr>
              <a:t>de caudales </a:t>
            </a:r>
            <a:r>
              <a:rPr lang="es-CL" sz="2400" b="1" dirty="0" smtClean="0">
                <a:solidFill>
                  <a:schemeClr val="tx2"/>
                </a:solidFill>
                <a:latin typeface="gobCL" pitchFamily="50" charset="0"/>
              </a:rPr>
              <a:t>públicos y </a:t>
            </a:r>
            <a:r>
              <a:rPr lang="es-CL" sz="2400" b="1" dirty="0">
                <a:solidFill>
                  <a:schemeClr val="tx2"/>
                </a:solidFill>
                <a:latin typeface="gobCL" pitchFamily="50" charset="0"/>
              </a:rPr>
              <a:t>fraude al </a:t>
            </a:r>
            <a:r>
              <a:rPr lang="es-CL" sz="2400" b="1" dirty="0" smtClean="0">
                <a:solidFill>
                  <a:schemeClr val="tx2"/>
                </a:solidFill>
                <a:latin typeface="gobCL" pitchFamily="50" charset="0"/>
              </a:rPr>
              <a:t>Fisco</a:t>
            </a:r>
            <a:r>
              <a:rPr lang="es-CL" sz="2400" dirty="0" smtClean="0">
                <a:solidFill>
                  <a:schemeClr val="tx2"/>
                </a:solidFill>
                <a:latin typeface="gobCL" pitchFamily="50" charset="0"/>
              </a:rPr>
              <a:t>:</a:t>
            </a:r>
            <a:endParaRPr lang="es-CL" sz="2400" dirty="0">
              <a:solidFill>
                <a:schemeClr val="tx2"/>
              </a:solidFill>
              <a:latin typeface="gobCL" pitchFamily="50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s-CL" sz="2400" dirty="0" smtClean="0">
                <a:solidFill>
                  <a:schemeClr val="tx2"/>
                </a:solidFill>
                <a:latin typeface="gobCL" pitchFamily="50" charset="0"/>
              </a:rPr>
              <a:t>Relacionadas </a:t>
            </a:r>
            <a:r>
              <a:rPr lang="es-CL" sz="2400" dirty="0">
                <a:solidFill>
                  <a:schemeClr val="tx2"/>
                </a:solidFill>
                <a:latin typeface="gobCL" pitchFamily="50" charset="0"/>
              </a:rPr>
              <a:t>con adquisiciones y contrataciones.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</a:rPr>
              <a:t>En materia de asignación y rendición de fondos fijos.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</a:rPr>
              <a:t>Relacionados con la defensa y representación de los intereses del Estado.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</a:rPr>
              <a:t>En función del uso de los fondos públicos asignados.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CL" sz="2400" dirty="0">
                <a:solidFill>
                  <a:schemeClr val="tx2"/>
                </a:solidFill>
                <a:latin typeface="gobCL" pitchFamily="50" charset="0"/>
              </a:rPr>
              <a:t>Respecto a higiene, seguridad y mejoramiento de ambiente de trabajo</a:t>
            </a:r>
            <a:endParaRPr lang="es-MX" sz="24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endParaRPr lang="es-MX" sz="24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1" y="143542"/>
            <a:ext cx="1331680" cy="70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0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MEDIDAS DE PREVENCIÓN</a:t>
            </a:r>
            <a:endParaRPr lang="es-CL" sz="3600" b="1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Subtítulo" descr="Impide que nuestro sistema financiero sea escogido como un vehículo para desarrollar actividades de lavado de activos y financiamiento del terrorismo&#10;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MX" sz="2400" b="1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r>
              <a:rPr lang="es-MX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Medidas preventivas del delito de </a:t>
            </a:r>
            <a:r>
              <a:rPr lang="es-MX" sz="24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lavado de activos</a:t>
            </a:r>
            <a:r>
              <a:rPr lang="es-MX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0" indent="0" algn="just">
              <a:buNone/>
            </a:pPr>
            <a:endParaRPr lang="es-MX" sz="2400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just">
              <a:buNone/>
            </a:pPr>
            <a:r>
              <a:rPr lang="es-ES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Hacen mención a la obligación de realizar los procesos de compra y contratación de servicios a través del Portal de Compras Públicas; exigir a los proveedores garantías de seriedad de las ofertas y para el fiel cumplimiento de contratos; utilizar parámetros objetivos al evaluar ofertas</a:t>
            </a:r>
            <a:r>
              <a:rPr lang="es-ES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;</a:t>
            </a:r>
            <a:r>
              <a:rPr lang="es-ES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 reportar operaciones sospechosas y a contar con asesoría jurídica para al análisis de la documentación entregada por los proveedores.</a:t>
            </a:r>
          </a:p>
          <a:p>
            <a:endParaRPr lang="es-ES" sz="20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s-MX" sz="18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  <p:pic>
        <p:nvPicPr>
          <p:cNvPr id="7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1" y="143542"/>
            <a:ext cx="1331680" cy="70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1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37775"/>
            <a:ext cx="8229600" cy="1143000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MEDIDAS DE PREVENCIÓN</a:t>
            </a:r>
            <a:endParaRPr lang="es-CL" sz="3600" b="1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Subtítulo" descr="Impide que nuestro sistema financiero sea escogido como un vehículo para desarrollar actividades de lavado de activos y financiamiento del terrorismo&#10;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Medidas preventivas del delito de </a:t>
            </a:r>
            <a:r>
              <a:rPr lang="es-CL" sz="2400" b="1" dirty="0" smtClean="0">
                <a:solidFill>
                  <a:schemeClr val="tx2"/>
                </a:solidFill>
                <a:latin typeface="gobCL" pitchFamily="50" charset="0"/>
              </a:rPr>
              <a:t>financiamiento </a:t>
            </a:r>
            <a:r>
              <a:rPr lang="es-CL" sz="2400" b="1" dirty="0">
                <a:solidFill>
                  <a:schemeClr val="tx2"/>
                </a:solidFill>
                <a:latin typeface="gobCL" pitchFamily="50" charset="0"/>
              </a:rPr>
              <a:t>del </a:t>
            </a:r>
            <a:r>
              <a:rPr lang="es-CL" sz="2400" b="1" dirty="0" smtClean="0">
                <a:solidFill>
                  <a:schemeClr val="tx2"/>
                </a:solidFill>
                <a:latin typeface="gobCL" pitchFamily="50" charset="0"/>
              </a:rPr>
              <a:t>terrorismo</a:t>
            </a:r>
            <a:r>
              <a:rPr lang="es-CL" sz="2400" dirty="0" smtClean="0">
                <a:solidFill>
                  <a:schemeClr val="tx2"/>
                </a:solidFill>
                <a:latin typeface="gobCL" pitchFamily="50" charset="0"/>
              </a:rPr>
              <a:t>:</a:t>
            </a:r>
          </a:p>
          <a:p>
            <a:pPr marL="0" indent="0" algn="just">
              <a:buNone/>
            </a:pPr>
            <a:endParaRPr lang="es-CL" sz="2400" dirty="0" smtClean="0">
              <a:solidFill>
                <a:schemeClr val="tx2"/>
              </a:solidFill>
              <a:latin typeface="gobCL" pitchFamily="50" charset="0"/>
            </a:endParaRPr>
          </a:p>
          <a:p>
            <a:pPr marL="0" indent="0" algn="just">
              <a:buNone/>
            </a:pPr>
            <a:r>
              <a:rPr lang="es-ES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Hacen mención a la </a:t>
            </a:r>
            <a:r>
              <a:rPr lang="es-ES" sz="24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rendición de gastos de caja chica </a:t>
            </a:r>
            <a:r>
              <a:rPr lang="es-ES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y al establecimiento de un </a:t>
            </a:r>
            <a:r>
              <a:rPr lang="es-ES" sz="24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procedimiento para el pago de proveedores de bienes y servicios </a:t>
            </a:r>
            <a:r>
              <a:rPr lang="es-CL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en </a:t>
            </a:r>
            <a:r>
              <a:rPr lang="es-CL" sz="2400" dirty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el Manual de Adquisiciones del </a:t>
            </a:r>
            <a:r>
              <a:rPr lang="es-CL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Ministerio</a:t>
            </a:r>
            <a:r>
              <a:rPr lang="es-ES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0" indent="0" algn="just">
              <a:buNone/>
            </a:pPr>
            <a:endParaRPr lang="es-ES" sz="20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endParaRPr lang="es-ES" sz="20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buNone/>
            </a:pPr>
            <a:endParaRPr lang="es-MX" sz="1800" dirty="0" smtClean="0"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1" y="143542"/>
            <a:ext cx="1331680" cy="70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2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37776"/>
            <a:ext cx="8229600" cy="1143000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PROCEDIMIENTO</a:t>
            </a:r>
            <a:endParaRPr lang="es-CL" sz="3600" b="1" dirty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Subtítulo" descr="Impide que nuestro sistema financiero sea escogido como un vehículo para desarrollar actividades de lavado de activos y financiamiento del terrorismo&#10;"/>
          <p:cNvSpPr>
            <a:spLocks noGrp="1"/>
          </p:cNvSpPr>
          <p:nvPr>
            <p:ph idx="1"/>
          </p:nvPr>
        </p:nvSpPr>
        <p:spPr>
          <a:xfrm>
            <a:off x="457200" y="1498927"/>
            <a:ext cx="8229600" cy="44253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s-MX" sz="2400" b="1" dirty="0" smtClean="0">
              <a:solidFill>
                <a:schemeClr val="tx2"/>
              </a:solidFill>
              <a:latin typeface="gobCL" pitchFamily="50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MX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Todo el personal debe informar.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MX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Oficial de Cumplimiento (Jefe Unidad de Control de Gestión SEGPRES) determinará si se trata de una operación sospechosa.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MX" sz="2400" dirty="0" smtClean="0">
                <a:solidFill>
                  <a:schemeClr val="tx2"/>
                </a:solidFill>
                <a:latin typeface="gobCL" pitchFamily="50" charset="0"/>
                <a:ea typeface="Verdana" pitchFamily="34" charset="0"/>
                <a:cs typeface="Verdana" pitchFamily="34" charset="0"/>
              </a:rPr>
              <a:t>Oficial de Cumplimiento reportará a la UAF</a:t>
            </a:r>
            <a:r>
              <a:rPr lang="es-MX" sz="2400" dirty="0" smtClean="0">
                <a:latin typeface="gobCL" pitchFamily="50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62848"/>
            <a:ext cx="139065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/>
          <p:cNvPicPr/>
          <p:nvPr/>
        </p:nvPicPr>
        <p:blipFill>
          <a:blip r:embed="rId3"/>
          <a:stretch>
            <a:fillRect/>
          </a:stretch>
        </p:blipFill>
        <p:spPr>
          <a:xfrm>
            <a:off x="962479" y="287062"/>
            <a:ext cx="8089900" cy="422275"/>
          </a:xfrm>
          <a:prstGeom prst="rect">
            <a:avLst/>
          </a:prstGeom>
        </p:spPr>
      </p:pic>
      <p:pic>
        <p:nvPicPr>
          <p:cNvPr id="7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1" y="143542"/>
            <a:ext cx="1331680" cy="70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8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ndo_ppt_balance_INTERI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767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457200" y="3449254"/>
            <a:ext cx="8229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4400" b="1" dirty="0">
                <a:solidFill>
                  <a:schemeClr val="bg1"/>
                </a:solidFill>
                <a:latin typeface="Verdana"/>
                <a:cs typeface="Verdana"/>
              </a:rPr>
              <a:t>Muchas Gracias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457200" y="6016082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dirty="0">
                <a:solidFill>
                  <a:schemeClr val="bg1"/>
                </a:solidFill>
                <a:latin typeface="Verdana"/>
                <a:cs typeface="Verdana"/>
              </a:rPr>
              <a:t>www.</a:t>
            </a:r>
            <a:r>
              <a:rPr lang="es-CL" b="1" dirty="0">
                <a:solidFill>
                  <a:schemeClr val="bg1"/>
                </a:solidFill>
                <a:latin typeface="Verdana"/>
                <a:cs typeface="Verdana"/>
              </a:rPr>
              <a:t>minsegpres</a:t>
            </a:r>
            <a:r>
              <a:rPr lang="es-CL" dirty="0">
                <a:solidFill>
                  <a:schemeClr val="bg1"/>
                </a:solidFill>
                <a:latin typeface="Verdana"/>
                <a:cs typeface="Verdana"/>
              </a:rPr>
              <a:t>.gob.cl</a:t>
            </a:r>
            <a:endParaRPr lang="es-CL" b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6" name="Imagen 15" descr="logo_segpres_BLANC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71" y="1346200"/>
            <a:ext cx="2759212" cy="135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0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4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82850" y="1109370"/>
            <a:ext cx="8087529" cy="4630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400" b="1" dirty="0" smtClean="0">
                <a:solidFill>
                  <a:schemeClr val="tx2"/>
                </a:solidFill>
                <a:latin typeface="Verdana"/>
                <a:cs typeface="Verdana"/>
              </a:rPr>
              <a:t>Objetivo del Comité de Integridad</a:t>
            </a:r>
          </a:p>
          <a:p>
            <a:pPr algn="just"/>
            <a:endParaRPr lang="es-ES" sz="2000" b="1" dirty="0" smtClean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5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sp>
        <p:nvSpPr>
          <p:cNvPr id="2" name="1 Rectángulo redondeado"/>
          <p:cNvSpPr/>
          <p:nvPr/>
        </p:nvSpPr>
        <p:spPr>
          <a:xfrm>
            <a:off x="486672" y="2321120"/>
            <a:ext cx="8083708" cy="2702142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" name="3 CuadroTexto"/>
          <p:cNvSpPr txBox="1"/>
          <p:nvPr/>
        </p:nvSpPr>
        <p:spPr>
          <a:xfrm>
            <a:off x="653143" y="2547316"/>
            <a:ext cx="77545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>
                <a:solidFill>
                  <a:schemeClr val="bg1"/>
                </a:solidFill>
                <a:latin typeface="Verdana"/>
                <a:cs typeface="Verdana"/>
              </a:rPr>
              <a:t>El Comité de Integridad es el </a:t>
            </a:r>
            <a:r>
              <a:rPr lang="es-ES_tradnl" sz="2400" b="1" dirty="0">
                <a:solidFill>
                  <a:schemeClr val="bg1"/>
                </a:solidFill>
                <a:latin typeface="Verdana"/>
                <a:cs typeface="Verdana"/>
              </a:rPr>
              <a:t>órgano de carácter propositivo y consultivo que representa a los funcionarios</a:t>
            </a:r>
            <a:r>
              <a:rPr lang="es-ES_tradnl" sz="2400" dirty="0">
                <a:solidFill>
                  <a:schemeClr val="bg1"/>
                </a:solidFill>
                <a:latin typeface="Verdana"/>
                <a:cs typeface="Verdana"/>
              </a:rPr>
              <a:t>, incentivando la participación activa y el compromiso con la institución y robusteciendo confianzas en las relaciones laborales y con los ciudadanos.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5024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5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827791674"/>
              </p:ext>
            </p:extLst>
          </p:nvPr>
        </p:nvGraphicFramePr>
        <p:xfrm>
          <a:off x="482851" y="811508"/>
          <a:ext cx="7734508" cy="554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8 Imagen"/>
          <p:cNvPicPr/>
          <p:nvPr/>
        </p:nvPicPr>
        <p:blipFill>
          <a:blip r:embed="rId9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5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6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956786"/>
            <a:ext cx="8075127" cy="44356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800" b="1" dirty="0" smtClean="0">
                <a:solidFill>
                  <a:srgbClr val="595959"/>
                </a:solidFill>
                <a:latin typeface="Verdana"/>
                <a:cs typeface="Verdana"/>
              </a:rPr>
              <a:t>Productos Sistema de Integridad</a:t>
            </a:r>
          </a:p>
          <a:p>
            <a:pPr algn="just"/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lvl="0" algn="just"/>
            <a:r>
              <a:rPr lang="es-ES_tradnl" sz="2000" b="1" dirty="0" smtClean="0">
                <a:solidFill>
                  <a:srgbClr val="595959"/>
                </a:solidFill>
                <a:latin typeface="Verdana"/>
                <a:cs typeface="Verdana"/>
              </a:rPr>
              <a:t>Código de Ética </a:t>
            </a:r>
          </a:p>
          <a:p>
            <a:pPr lvl="0" algn="just"/>
            <a:endParaRPr lang="es-ES_tradn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 eaLnBrk="0"/>
            <a:r>
              <a:rPr lang="es-CL" sz="2000" dirty="0">
                <a:solidFill>
                  <a:srgbClr val="595959"/>
                </a:solidFill>
                <a:latin typeface="Verdana"/>
                <a:cs typeface="Verdana"/>
              </a:rPr>
              <a:t>Guía orientativa de nuestros </a:t>
            </a:r>
            <a:r>
              <a:rPr lang="es-CL" sz="2000" b="1" dirty="0">
                <a:solidFill>
                  <a:srgbClr val="595959"/>
                </a:solidFill>
                <a:latin typeface="Verdana"/>
                <a:cs typeface="Verdana"/>
              </a:rPr>
              <a:t>principios, valores y conductas</a:t>
            </a:r>
            <a:r>
              <a:rPr lang="es-CL" sz="2000" dirty="0">
                <a:solidFill>
                  <a:srgbClr val="595959"/>
                </a:solidFill>
                <a:latin typeface="Verdana"/>
                <a:cs typeface="Verdana"/>
              </a:rPr>
              <a:t> como servidores públicos de este Ministerio.</a:t>
            </a:r>
          </a:p>
          <a:p>
            <a:pPr algn="just" eaLnBrk="0"/>
            <a:endParaRPr lang="es-CL" sz="2000" dirty="0">
              <a:solidFill>
                <a:srgbClr val="595959"/>
              </a:solidFill>
              <a:latin typeface="Verdana"/>
              <a:cs typeface="Verdana"/>
            </a:endParaRPr>
          </a:p>
          <a:p>
            <a:pPr algn="just" eaLnBrk="0"/>
            <a:r>
              <a:rPr lang="es-CL" sz="2000" dirty="0">
                <a:solidFill>
                  <a:srgbClr val="595959"/>
                </a:solidFill>
                <a:latin typeface="Verdana"/>
                <a:cs typeface="Verdana"/>
              </a:rPr>
              <a:t>Herramienta que </a:t>
            </a:r>
            <a:r>
              <a:rPr lang="es-CL" sz="2000" b="1" dirty="0">
                <a:solidFill>
                  <a:srgbClr val="595959"/>
                </a:solidFill>
                <a:latin typeface="Verdana"/>
                <a:cs typeface="Verdana"/>
              </a:rPr>
              <a:t>aporta un marco de referencia, </a:t>
            </a:r>
            <a:r>
              <a:rPr lang="es-CL" sz="2000" dirty="0">
                <a:solidFill>
                  <a:srgbClr val="595959"/>
                </a:solidFill>
                <a:latin typeface="Verdana"/>
                <a:cs typeface="Verdana"/>
              </a:rPr>
              <a:t>de cómo debemos actuar frente a diferentes </a:t>
            </a:r>
            <a:r>
              <a:rPr lang="es-CL" sz="2000" b="1" dirty="0">
                <a:solidFill>
                  <a:srgbClr val="595959"/>
                </a:solidFill>
                <a:latin typeface="Verdana"/>
                <a:cs typeface="Verdana"/>
              </a:rPr>
              <a:t>situaciones que pueden atentar contra la ética y el buen funcionamiento de la institución</a:t>
            </a:r>
            <a:r>
              <a:rPr lang="es-CL" sz="2000" dirty="0">
                <a:solidFill>
                  <a:srgbClr val="595959"/>
                </a:solidFill>
                <a:latin typeface="Verdana"/>
                <a:cs typeface="Verdana"/>
              </a:rPr>
              <a:t>, además de precisar lo que consideramos como el correcto ejercicio y uso de nuestras funciones”</a:t>
            </a:r>
            <a:endParaRPr lang="es-ES" sz="2000" dirty="0"/>
          </a:p>
          <a:p>
            <a:pPr algn="just"/>
            <a:endParaRPr lang="es-ES" sz="2000" b="1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sp>
        <p:nvSpPr>
          <p:cNvPr id="3" name="2 Rectángulo redondeado"/>
          <p:cNvSpPr/>
          <p:nvPr/>
        </p:nvSpPr>
        <p:spPr>
          <a:xfrm>
            <a:off x="183125" y="1472539"/>
            <a:ext cx="8740274" cy="4346370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" name="3 CuadroTexto"/>
          <p:cNvSpPr txBox="1"/>
          <p:nvPr/>
        </p:nvSpPr>
        <p:spPr>
          <a:xfrm>
            <a:off x="347806" y="1961806"/>
            <a:ext cx="828666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_tradnl" sz="2000" b="1" dirty="0">
                <a:solidFill>
                  <a:schemeClr val="bg1"/>
                </a:solidFill>
                <a:latin typeface="Verdana"/>
                <a:cs typeface="Verdana"/>
              </a:rPr>
              <a:t>Código de Ética </a:t>
            </a:r>
          </a:p>
          <a:p>
            <a:pPr lvl="0" algn="just"/>
            <a:endParaRPr lang="es-ES_tradnl" sz="20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 eaLnBrk="0"/>
            <a:r>
              <a:rPr lang="es-CL" sz="2000" dirty="0">
                <a:solidFill>
                  <a:schemeClr val="bg1"/>
                </a:solidFill>
                <a:latin typeface="Verdana"/>
                <a:cs typeface="Verdana"/>
              </a:rPr>
              <a:t>Guía orientativa de nuestros </a:t>
            </a:r>
            <a:r>
              <a:rPr lang="es-CL" sz="2000" b="1" dirty="0">
                <a:solidFill>
                  <a:schemeClr val="bg1"/>
                </a:solidFill>
                <a:latin typeface="Verdana"/>
                <a:cs typeface="Verdana"/>
              </a:rPr>
              <a:t>principios, valores y conductas</a:t>
            </a:r>
            <a:r>
              <a:rPr lang="es-CL" sz="2000" dirty="0">
                <a:solidFill>
                  <a:schemeClr val="bg1"/>
                </a:solidFill>
                <a:latin typeface="Verdana"/>
                <a:cs typeface="Verdana"/>
              </a:rPr>
              <a:t> como servidores públicos de este Ministerio.</a:t>
            </a:r>
          </a:p>
          <a:p>
            <a:pPr algn="just" eaLnBrk="0"/>
            <a:endParaRPr lang="es-CL" sz="20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just" eaLnBrk="0"/>
            <a:r>
              <a:rPr lang="es-CL" sz="2000" dirty="0">
                <a:solidFill>
                  <a:schemeClr val="bg1"/>
                </a:solidFill>
                <a:latin typeface="Verdana"/>
                <a:cs typeface="Verdana"/>
              </a:rPr>
              <a:t>Herramienta que </a:t>
            </a:r>
            <a:r>
              <a:rPr lang="es-CL" sz="2000" b="1" dirty="0">
                <a:solidFill>
                  <a:schemeClr val="bg1"/>
                </a:solidFill>
                <a:latin typeface="Verdana"/>
                <a:cs typeface="Verdana"/>
              </a:rPr>
              <a:t>aporta un marco de referencia, </a:t>
            </a:r>
            <a:r>
              <a:rPr lang="es-CL" sz="2000" dirty="0">
                <a:solidFill>
                  <a:schemeClr val="bg1"/>
                </a:solidFill>
                <a:latin typeface="Verdana"/>
                <a:cs typeface="Verdana"/>
              </a:rPr>
              <a:t>de cómo debemos actuar frente a diferentes </a:t>
            </a:r>
            <a:r>
              <a:rPr lang="es-CL" sz="2000" b="1" dirty="0">
                <a:solidFill>
                  <a:schemeClr val="bg1"/>
                </a:solidFill>
                <a:latin typeface="Verdana"/>
                <a:cs typeface="Verdana"/>
              </a:rPr>
              <a:t>situaciones que pueden atentar contra la ética y el buen funcionamiento de la institución</a:t>
            </a:r>
            <a:r>
              <a:rPr lang="es-CL" sz="2000" dirty="0">
                <a:solidFill>
                  <a:schemeClr val="bg1"/>
                </a:solidFill>
                <a:latin typeface="Verdana"/>
                <a:cs typeface="Verdana"/>
              </a:rPr>
              <a:t>, además de precisar lo que consideramos como el correcto ejercicio y uso de nuestras funciones”</a:t>
            </a:r>
            <a:endParaRPr lang="es-ES" sz="2000" dirty="0">
              <a:solidFill>
                <a:schemeClr val="bg1"/>
              </a:solidFill>
            </a:endParaRPr>
          </a:p>
          <a:p>
            <a:pPr algn="just"/>
            <a:endParaRPr lang="es-ES" b="1" dirty="0">
              <a:solidFill>
                <a:schemeClr val="bg1"/>
              </a:solidFill>
              <a:latin typeface="Verdana"/>
              <a:cs typeface="Verdana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7240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7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852859"/>
            <a:ext cx="8075127" cy="5503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ES_tradnl" sz="2000" b="1" dirty="0" smtClean="0">
                <a:solidFill>
                  <a:srgbClr val="595959"/>
                </a:solidFill>
                <a:latin typeface="Verdana"/>
                <a:cs typeface="Verdana"/>
              </a:rPr>
              <a:t>Compromisos de los funcionarios con el Ministerio</a:t>
            </a:r>
          </a:p>
          <a:p>
            <a:pPr lvl="0" algn="just"/>
            <a:endParaRPr lang="es-ES_tradn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457200" indent="-457200" algn="just">
              <a:buFont typeface="+mj-lt"/>
              <a:buAutoNum type="arabicPeriod"/>
            </a:pPr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457200" indent="-457200" algn="just">
              <a:buFont typeface="+mj-lt"/>
              <a:buAutoNum type="arabicPeriod"/>
            </a:pPr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457200" indent="-457200" algn="just">
              <a:buFont typeface="+mj-lt"/>
              <a:buAutoNum type="arabicPeriod"/>
            </a:pPr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457200" indent="-457200" algn="just">
              <a:buFont typeface="+mj-lt"/>
              <a:buAutoNum type="arabicPeriod"/>
            </a:pPr>
            <a:endParaRPr lang="es-ES" sz="2000" dirty="0" smtClean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sp>
        <p:nvSpPr>
          <p:cNvPr id="3" name="2 Rectángulo redondeado"/>
          <p:cNvSpPr/>
          <p:nvPr/>
        </p:nvSpPr>
        <p:spPr>
          <a:xfrm>
            <a:off x="563526" y="1424763"/>
            <a:ext cx="7697972" cy="680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Rectángulo redondeado"/>
          <p:cNvSpPr/>
          <p:nvPr/>
        </p:nvSpPr>
        <p:spPr>
          <a:xfrm>
            <a:off x="563526" y="2257647"/>
            <a:ext cx="7697972" cy="680484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10 Rectángulo redondeado"/>
          <p:cNvSpPr/>
          <p:nvPr/>
        </p:nvSpPr>
        <p:spPr>
          <a:xfrm>
            <a:off x="642153" y="3112349"/>
            <a:ext cx="7697972" cy="680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14 Rectángulo redondeado"/>
          <p:cNvSpPr/>
          <p:nvPr/>
        </p:nvSpPr>
        <p:spPr>
          <a:xfrm>
            <a:off x="642153" y="4001386"/>
            <a:ext cx="7697972" cy="680484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15 Rectángulo redondeado"/>
          <p:cNvSpPr/>
          <p:nvPr/>
        </p:nvSpPr>
        <p:spPr>
          <a:xfrm>
            <a:off x="642153" y="4841359"/>
            <a:ext cx="7697972" cy="680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16 Rectángulo redondeado"/>
          <p:cNvSpPr/>
          <p:nvPr/>
        </p:nvSpPr>
        <p:spPr>
          <a:xfrm>
            <a:off x="642153" y="5675866"/>
            <a:ext cx="7697972" cy="680484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4 CuadroTexto"/>
          <p:cNvSpPr txBox="1"/>
          <p:nvPr/>
        </p:nvSpPr>
        <p:spPr>
          <a:xfrm>
            <a:off x="642153" y="1424763"/>
            <a:ext cx="7523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1. Dar </a:t>
            </a:r>
            <a:r>
              <a:rPr lang="es-ES" b="1" dirty="0">
                <a:solidFill>
                  <a:schemeClr val="bg1"/>
                </a:solidFill>
              </a:rPr>
              <a:t>un uso adecuado a los bienes de la Institución, sin utilizarlos para el beneficio privado y/o fines ajenos a la </a:t>
            </a:r>
            <a:r>
              <a:rPr lang="es-ES" b="1" dirty="0" smtClean="0">
                <a:solidFill>
                  <a:schemeClr val="bg1"/>
                </a:solidFill>
              </a:rPr>
              <a:t>institución</a:t>
            </a:r>
            <a:endParaRPr lang="es-CL" b="1" dirty="0">
              <a:solidFill>
                <a:schemeClr val="bg1"/>
              </a:solidFill>
            </a:endParaRPr>
          </a:p>
          <a:p>
            <a:endParaRPr lang="es-CL" dirty="0"/>
          </a:p>
        </p:txBody>
      </p:sp>
      <p:sp>
        <p:nvSpPr>
          <p:cNvPr id="6" name="5 CuadroTexto"/>
          <p:cNvSpPr txBox="1"/>
          <p:nvPr/>
        </p:nvSpPr>
        <p:spPr>
          <a:xfrm>
            <a:off x="695316" y="2300730"/>
            <a:ext cx="7417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2. Utilizar </a:t>
            </a:r>
            <a:r>
              <a:rPr lang="es-ES" b="1" dirty="0">
                <a:solidFill>
                  <a:schemeClr val="bg1"/>
                </a:solidFill>
              </a:rPr>
              <a:t>la jornada laboral exclusivamente para los fines del cardo y/o la función pública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42153" y="3112349"/>
            <a:ext cx="7417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3. Correcto </a:t>
            </a:r>
            <a:r>
              <a:rPr lang="es-ES" b="1" dirty="0">
                <a:solidFill>
                  <a:schemeClr val="bg1"/>
                </a:solidFill>
              </a:rPr>
              <a:t>uso de los medios digitales, redes sociales, foros, periódicos digitales, entre </a:t>
            </a:r>
            <a:r>
              <a:rPr lang="es-ES" b="1" dirty="0" smtClean="0">
                <a:solidFill>
                  <a:schemeClr val="bg1"/>
                </a:solidFill>
              </a:rPr>
              <a:t>otros</a:t>
            </a:r>
            <a:endParaRPr lang="es-CL" b="1" dirty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42153" y="3999088"/>
            <a:ext cx="7417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4. Desempeño </a:t>
            </a:r>
            <a:r>
              <a:rPr lang="es-ES" b="1" dirty="0">
                <a:solidFill>
                  <a:schemeClr val="bg1"/>
                </a:solidFill>
              </a:rPr>
              <a:t>honesto y transparente de la función pública, evitando conflictos de </a:t>
            </a:r>
            <a:r>
              <a:rPr lang="es-ES" b="1" dirty="0" smtClean="0">
                <a:solidFill>
                  <a:schemeClr val="bg1"/>
                </a:solidFill>
              </a:rPr>
              <a:t>interés</a:t>
            </a:r>
            <a:endParaRPr lang="es-CL" b="1" dirty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3849" y="4834043"/>
            <a:ext cx="7417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5. Anteponer </a:t>
            </a:r>
            <a:r>
              <a:rPr lang="es-ES" b="1" dirty="0">
                <a:solidFill>
                  <a:schemeClr val="bg1"/>
                </a:solidFill>
              </a:rPr>
              <a:t>el interés general por sobre el particular, rechazando el tráfico de </a:t>
            </a:r>
            <a:r>
              <a:rPr lang="es-ES" b="1" dirty="0" smtClean="0">
                <a:solidFill>
                  <a:schemeClr val="bg1"/>
                </a:solidFill>
              </a:rPr>
              <a:t>influencias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48479" y="5803312"/>
            <a:ext cx="7417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6. Damos </a:t>
            </a:r>
            <a:r>
              <a:rPr lang="es-ES" b="1" dirty="0">
                <a:solidFill>
                  <a:schemeClr val="bg1"/>
                </a:solidFill>
              </a:rPr>
              <a:t>un uso correcto a la información reservada de la </a:t>
            </a:r>
            <a:r>
              <a:rPr lang="es-ES" b="1" dirty="0" smtClean="0">
                <a:solidFill>
                  <a:schemeClr val="bg1"/>
                </a:solidFill>
              </a:rPr>
              <a:t>Institución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2" name="1 Flecha derecha">
            <a:hlinkClick r:id="rId5" action="ppaction://hlinksldjump"/>
          </p:cNvPr>
          <p:cNvSpPr/>
          <p:nvPr/>
        </p:nvSpPr>
        <p:spPr>
          <a:xfrm>
            <a:off x="8423668" y="1509823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3" name="22 Flecha derecha">
            <a:hlinkClick r:id="rId6" action="ppaction://hlinksldjump"/>
          </p:cNvPr>
          <p:cNvSpPr/>
          <p:nvPr/>
        </p:nvSpPr>
        <p:spPr>
          <a:xfrm>
            <a:off x="8435210" y="2342707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23 Flecha derecha">
            <a:hlinkClick r:id="rId7" action="ppaction://hlinksldjump"/>
          </p:cNvPr>
          <p:cNvSpPr/>
          <p:nvPr/>
        </p:nvSpPr>
        <p:spPr>
          <a:xfrm>
            <a:off x="8435210" y="3197409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24 Flecha derecha">
            <a:hlinkClick r:id="rId8" action="ppaction://hlinksldjump"/>
          </p:cNvPr>
          <p:cNvSpPr/>
          <p:nvPr/>
        </p:nvSpPr>
        <p:spPr>
          <a:xfrm>
            <a:off x="8435210" y="4086446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6" name="25 Flecha derecha">
            <a:hlinkClick r:id="rId9" action="ppaction://hlinksldjump"/>
          </p:cNvPr>
          <p:cNvSpPr/>
          <p:nvPr/>
        </p:nvSpPr>
        <p:spPr>
          <a:xfrm>
            <a:off x="8468017" y="4945201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26 Flecha derecha">
            <a:hlinkClick r:id="rId10" action="ppaction://hlinksldjump"/>
          </p:cNvPr>
          <p:cNvSpPr/>
          <p:nvPr/>
        </p:nvSpPr>
        <p:spPr>
          <a:xfrm>
            <a:off x="8476406" y="5730241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711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8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852859"/>
            <a:ext cx="8075127" cy="5503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ES_tradnl" sz="2000" b="1" dirty="0" smtClean="0">
                <a:solidFill>
                  <a:srgbClr val="595959"/>
                </a:solidFill>
                <a:latin typeface="Verdana"/>
                <a:cs typeface="Verdana"/>
              </a:rPr>
              <a:t>Compromisos con los ciudadanos e instituciones con las que se relaciona el Ministerio.</a:t>
            </a:r>
          </a:p>
          <a:p>
            <a:pPr lvl="0" algn="just"/>
            <a:endParaRPr lang="es-ES_tradnl" sz="20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 marL="457200" indent="-457200" algn="just">
              <a:buFont typeface="+mj-lt"/>
              <a:buAutoNum type="arabicPeriod"/>
            </a:pPr>
            <a:endParaRPr lang="es-ES" sz="20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sp>
        <p:nvSpPr>
          <p:cNvPr id="2" name="1 Rectángulo redondeado"/>
          <p:cNvSpPr/>
          <p:nvPr/>
        </p:nvSpPr>
        <p:spPr>
          <a:xfrm>
            <a:off x="453572" y="1669312"/>
            <a:ext cx="8075127" cy="808075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Rectángulo redondeado"/>
          <p:cNvSpPr/>
          <p:nvPr/>
        </p:nvSpPr>
        <p:spPr>
          <a:xfrm>
            <a:off x="453576" y="2637207"/>
            <a:ext cx="8075127" cy="80807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10 Rectángulo redondeado"/>
          <p:cNvSpPr/>
          <p:nvPr/>
        </p:nvSpPr>
        <p:spPr>
          <a:xfrm>
            <a:off x="453576" y="3626369"/>
            <a:ext cx="8075127" cy="808075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14 Rectángulo redondeado"/>
          <p:cNvSpPr/>
          <p:nvPr/>
        </p:nvSpPr>
        <p:spPr>
          <a:xfrm>
            <a:off x="453576" y="4642885"/>
            <a:ext cx="8075127" cy="8080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15 Rectángulo redondeado"/>
          <p:cNvSpPr/>
          <p:nvPr/>
        </p:nvSpPr>
        <p:spPr>
          <a:xfrm>
            <a:off x="453573" y="5548275"/>
            <a:ext cx="8075127" cy="808075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2 CuadroTexto"/>
          <p:cNvSpPr txBox="1"/>
          <p:nvPr/>
        </p:nvSpPr>
        <p:spPr>
          <a:xfrm>
            <a:off x="541139" y="1750183"/>
            <a:ext cx="7666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b="1" dirty="0" smtClean="0">
                <a:solidFill>
                  <a:schemeClr val="bg1"/>
                </a:solidFill>
              </a:rPr>
              <a:t>1. Actuamos </a:t>
            </a:r>
            <a:r>
              <a:rPr lang="es-ES" sz="2000" b="1" dirty="0">
                <a:solidFill>
                  <a:schemeClr val="bg1"/>
                </a:solidFill>
              </a:rPr>
              <a:t>de forma transparente, objetiva e imparcial no recibiendo regalos ni </a:t>
            </a:r>
            <a:r>
              <a:rPr lang="es-ES" sz="2000" b="1" dirty="0" smtClean="0">
                <a:solidFill>
                  <a:schemeClr val="bg1"/>
                </a:solidFill>
              </a:rPr>
              <a:t>beneficios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41139" y="2718078"/>
            <a:ext cx="7666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2. Desempeñamos </a:t>
            </a:r>
            <a:r>
              <a:rPr lang="es-ES" sz="2000" b="1" dirty="0">
                <a:solidFill>
                  <a:schemeClr val="bg1"/>
                </a:solidFill>
              </a:rPr>
              <a:t>la función pública con honestidad y respetando la legalidad, rechazando tajantemente el soborno o </a:t>
            </a:r>
            <a:r>
              <a:rPr lang="es-ES" sz="2000" b="1" dirty="0" smtClean="0">
                <a:solidFill>
                  <a:schemeClr val="bg1"/>
                </a:solidFill>
              </a:rPr>
              <a:t>cohecho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41139" y="4690027"/>
            <a:ext cx="766607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4. Tratamos </a:t>
            </a:r>
            <a:r>
              <a:rPr lang="es-ES" sz="2000" b="1" dirty="0">
                <a:solidFill>
                  <a:schemeClr val="bg1"/>
                </a:solidFill>
              </a:rPr>
              <a:t>con respeto e igualdad a ciudadanos y proveedores con los que interactuamos.</a:t>
            </a:r>
            <a:endParaRPr lang="es-CL" sz="2000" b="1" dirty="0">
              <a:solidFill>
                <a:schemeClr val="bg1"/>
              </a:solidFill>
            </a:endParaRPr>
          </a:p>
          <a:p>
            <a:pPr lvl="0"/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41139" y="5703909"/>
            <a:ext cx="76660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5. Excelencia </a:t>
            </a:r>
            <a:r>
              <a:rPr lang="es-ES" sz="2000" b="1" dirty="0">
                <a:solidFill>
                  <a:schemeClr val="bg1"/>
                </a:solidFill>
              </a:rPr>
              <a:t>en el trabajo realizado</a:t>
            </a:r>
            <a:endParaRPr lang="es-CL" sz="2000" b="1" dirty="0">
              <a:solidFill>
                <a:schemeClr val="bg1"/>
              </a:solidFill>
            </a:endParaRPr>
          </a:p>
          <a:p>
            <a:pPr lvl="0"/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41139" y="3804103"/>
            <a:ext cx="7276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b="1" dirty="0" smtClean="0">
                <a:solidFill>
                  <a:schemeClr val="bg1"/>
                </a:solidFill>
              </a:rPr>
              <a:t>3. Transparencia </a:t>
            </a:r>
            <a:r>
              <a:rPr lang="es-ES" sz="2000" b="1" dirty="0">
                <a:solidFill>
                  <a:schemeClr val="bg1"/>
                </a:solidFill>
              </a:rPr>
              <a:t>en la entrega de la información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18" name="17 Flecha derecha">
            <a:hlinkClick r:id="rId5" action="ppaction://hlinksldjump"/>
          </p:cNvPr>
          <p:cNvSpPr/>
          <p:nvPr/>
        </p:nvSpPr>
        <p:spPr>
          <a:xfrm>
            <a:off x="8589792" y="1848944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20 Flecha derecha">
            <a:hlinkClick r:id="rId6" action="ppaction://hlinksldjump"/>
          </p:cNvPr>
          <p:cNvSpPr/>
          <p:nvPr/>
        </p:nvSpPr>
        <p:spPr>
          <a:xfrm>
            <a:off x="8614851" y="2786062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3" name="22 Flecha derecha">
            <a:hlinkClick r:id="rId7" action="ppaction://hlinksldjump"/>
          </p:cNvPr>
          <p:cNvSpPr/>
          <p:nvPr/>
        </p:nvSpPr>
        <p:spPr>
          <a:xfrm>
            <a:off x="8628804" y="3748976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23 Flecha derecha">
            <a:hlinkClick r:id="rId8" action="ppaction://hlinksldjump"/>
          </p:cNvPr>
          <p:cNvSpPr/>
          <p:nvPr/>
        </p:nvSpPr>
        <p:spPr>
          <a:xfrm>
            <a:off x="8628804" y="4791740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24 Flecha derecha">
            <a:hlinkClick r:id="rId9" action="ppaction://hlinksldjump"/>
          </p:cNvPr>
          <p:cNvSpPr/>
          <p:nvPr/>
        </p:nvSpPr>
        <p:spPr>
          <a:xfrm>
            <a:off x="8644269" y="5674912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8185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789799" y="6356350"/>
            <a:ext cx="2133600" cy="365125"/>
          </a:xfrm>
        </p:spPr>
        <p:txBody>
          <a:bodyPr/>
          <a:lstStyle/>
          <a:p>
            <a:fld id="{7D30BF06-2A4F-044D-A36A-0A109E59B580}" type="slidenum">
              <a:rPr lang="es-ES" sz="800" smtClean="0">
                <a:solidFill>
                  <a:srgbClr val="595959"/>
                </a:solidFill>
                <a:latin typeface="Verdana"/>
                <a:cs typeface="Verdana"/>
              </a:rPr>
              <a:t>9</a:t>
            </a:fld>
            <a:endParaRPr lang="es-ES" sz="800" dirty="0">
              <a:solidFill>
                <a:srgbClr val="595959"/>
              </a:solidFill>
              <a:latin typeface="Verdana"/>
              <a:cs typeface="Verdana"/>
            </a:endParaRPr>
          </a:p>
        </p:txBody>
      </p:sp>
      <p:sp>
        <p:nvSpPr>
          <p:cNvPr id="13" name="Marcador de número de diapositiva 3"/>
          <p:cNvSpPr txBox="1">
            <a:spLocks/>
          </p:cNvSpPr>
          <p:nvPr/>
        </p:nvSpPr>
        <p:spPr>
          <a:xfrm>
            <a:off x="215631" y="6356350"/>
            <a:ext cx="3628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800" dirty="0">
                <a:solidFill>
                  <a:srgbClr val="595959"/>
                </a:solidFill>
                <a:latin typeface="Verdana"/>
                <a:cs typeface="Verdana"/>
              </a:rPr>
              <a:t>Ministerio Secretaría General de la Presidencia</a:t>
            </a:r>
          </a:p>
        </p:txBody>
      </p:sp>
      <p:pic>
        <p:nvPicPr>
          <p:cNvPr id="8" name="Imagen 7" descr="logo_segpres_Mesa de trabajo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25" y="143542"/>
            <a:ext cx="1331680" cy="709317"/>
          </a:xfrm>
          <a:prstGeom prst="rect">
            <a:avLst/>
          </a:prstGeom>
        </p:spPr>
      </p:pic>
      <p:sp>
        <p:nvSpPr>
          <p:cNvPr id="14" name="Subtítulo 2">
            <a:extLst>
              <a:ext uri="{FF2B5EF4-FFF2-40B4-BE49-F238E27FC236}">
                <a16:creationId xmlns="" xmlns:a16="http://schemas.microsoft.com/office/drawing/2014/main" id="{8A3FE45C-F054-B84E-864E-03FE91F458DD}"/>
              </a:ext>
            </a:extLst>
          </p:cNvPr>
          <p:cNvSpPr txBox="1">
            <a:spLocks/>
          </p:cNvSpPr>
          <p:nvPr/>
        </p:nvSpPr>
        <p:spPr>
          <a:xfrm>
            <a:off x="453576" y="852859"/>
            <a:ext cx="8075127" cy="5503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s-ES_tradnl" sz="2000" b="1" dirty="0">
                <a:solidFill>
                  <a:srgbClr val="595959"/>
                </a:solidFill>
                <a:latin typeface="Verdana"/>
                <a:cs typeface="Verdana"/>
              </a:rPr>
              <a:t>Compromisos del Ministerio con sus funcionarios</a:t>
            </a:r>
          </a:p>
        </p:txBody>
      </p:sp>
      <p:pic>
        <p:nvPicPr>
          <p:cNvPr id="9" name="8 Imagen"/>
          <p:cNvPicPr/>
          <p:nvPr/>
        </p:nvPicPr>
        <p:blipFill>
          <a:blip r:embed="rId4"/>
          <a:stretch>
            <a:fillRect/>
          </a:stretch>
        </p:blipFill>
        <p:spPr>
          <a:xfrm>
            <a:off x="962886" y="287062"/>
            <a:ext cx="8089900" cy="422275"/>
          </a:xfrm>
          <a:prstGeom prst="rect">
            <a:avLst/>
          </a:prstGeom>
        </p:spPr>
      </p:pic>
      <p:sp>
        <p:nvSpPr>
          <p:cNvPr id="3" name="2 Rectángulo redondeado"/>
          <p:cNvSpPr/>
          <p:nvPr/>
        </p:nvSpPr>
        <p:spPr>
          <a:xfrm>
            <a:off x="563526" y="1424763"/>
            <a:ext cx="7697972" cy="680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Rectángulo redondeado"/>
          <p:cNvSpPr/>
          <p:nvPr/>
        </p:nvSpPr>
        <p:spPr>
          <a:xfrm>
            <a:off x="563526" y="2257647"/>
            <a:ext cx="7697972" cy="850974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1" name="10 Rectángulo redondeado"/>
          <p:cNvSpPr/>
          <p:nvPr/>
        </p:nvSpPr>
        <p:spPr>
          <a:xfrm>
            <a:off x="642153" y="3233772"/>
            <a:ext cx="7697972" cy="680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14 Rectángulo redondeado"/>
          <p:cNvSpPr/>
          <p:nvPr/>
        </p:nvSpPr>
        <p:spPr>
          <a:xfrm>
            <a:off x="642153" y="4084938"/>
            <a:ext cx="7697972" cy="680484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15 Rectángulo redondeado"/>
          <p:cNvSpPr/>
          <p:nvPr/>
        </p:nvSpPr>
        <p:spPr>
          <a:xfrm>
            <a:off x="616689" y="4927025"/>
            <a:ext cx="7697972" cy="6804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16 Rectángulo redondeado"/>
          <p:cNvSpPr/>
          <p:nvPr/>
        </p:nvSpPr>
        <p:spPr>
          <a:xfrm>
            <a:off x="642153" y="5771559"/>
            <a:ext cx="7585348" cy="524908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4 CuadroTexto"/>
          <p:cNvSpPr txBox="1"/>
          <p:nvPr/>
        </p:nvSpPr>
        <p:spPr>
          <a:xfrm>
            <a:off x="650686" y="1458916"/>
            <a:ext cx="7523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1. Relaciones </a:t>
            </a:r>
            <a:r>
              <a:rPr lang="es-ES" b="1" dirty="0">
                <a:solidFill>
                  <a:schemeClr val="bg1"/>
                </a:solidFill>
                <a:latin typeface="Verdana"/>
                <a:cs typeface="Verdana"/>
              </a:rPr>
              <a:t>de respeto entre funcionarios y funcionarias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90197" y="2277624"/>
            <a:ext cx="7417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  <a:latin typeface="Verdana"/>
                <a:cs typeface="Verdana"/>
              </a:rPr>
              <a:t>2. Aseguramiento </a:t>
            </a:r>
            <a:r>
              <a:rPr lang="es-ES" sz="1600" b="1" dirty="0">
                <a:solidFill>
                  <a:schemeClr val="bg1"/>
                </a:solidFill>
                <a:latin typeface="Verdana"/>
                <a:cs typeface="Verdana"/>
              </a:rPr>
              <a:t>de condiciones óptimas en materia de higiene y seguridad de los ambientes laborales y equipamiento tecnológico</a:t>
            </a:r>
            <a:endParaRPr lang="es-CL" sz="1600" b="1" dirty="0">
              <a:solidFill>
                <a:schemeClr val="bg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95316" y="3235246"/>
            <a:ext cx="7619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3. Defensa </a:t>
            </a:r>
            <a:r>
              <a:rPr lang="es-ES" b="1" dirty="0">
                <a:solidFill>
                  <a:schemeClr val="bg1"/>
                </a:solidFill>
                <a:latin typeface="Verdana"/>
                <a:cs typeface="Verdana"/>
              </a:rPr>
              <a:t>y promoción de la inclusión, rechazando toda </a:t>
            </a:r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discriminación</a:t>
            </a:r>
            <a:endParaRPr lang="es-CL" b="1" dirty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42152" y="4137311"/>
            <a:ext cx="7417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4. Protección </a:t>
            </a:r>
            <a:r>
              <a:rPr lang="es-ES" b="1" dirty="0">
                <a:solidFill>
                  <a:schemeClr val="bg1"/>
                </a:solidFill>
                <a:latin typeface="Verdana"/>
                <a:cs typeface="Verdana"/>
              </a:rPr>
              <a:t>de la integridad física y sexual de los funcionarios y </a:t>
            </a:r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funcionarias</a:t>
            </a:r>
            <a:endParaRPr lang="es-CL" b="1" dirty="0">
              <a:solidFill>
                <a:schemeClr val="bg1"/>
              </a:solidFill>
            </a:endParaRPr>
          </a:p>
          <a:p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90197" y="4927025"/>
            <a:ext cx="7417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5. Promoción </a:t>
            </a:r>
            <a:r>
              <a:rPr lang="es-ES" b="1" dirty="0">
                <a:solidFill>
                  <a:schemeClr val="bg1"/>
                </a:solidFill>
                <a:latin typeface="Verdana"/>
                <a:cs typeface="Verdana"/>
              </a:rPr>
              <a:t>de buenos ambientes de trabajo, libres de acoso </a:t>
            </a:r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laboral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57012" y="5849347"/>
            <a:ext cx="7417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Verdana"/>
                <a:cs typeface="Verdana"/>
              </a:rPr>
              <a:t>6. Generar </a:t>
            </a:r>
            <a:r>
              <a:rPr lang="es-ES" b="1" dirty="0">
                <a:solidFill>
                  <a:schemeClr val="bg1"/>
                </a:solidFill>
                <a:latin typeface="Verdana"/>
                <a:cs typeface="Verdana"/>
              </a:rPr>
              <a:t>condiciones para la igualdad de género</a:t>
            </a:r>
            <a:endParaRPr lang="es-CL" b="1" dirty="0">
              <a:solidFill>
                <a:schemeClr val="bg1"/>
              </a:solidFill>
            </a:endParaRPr>
          </a:p>
        </p:txBody>
      </p:sp>
      <p:sp>
        <p:nvSpPr>
          <p:cNvPr id="23" name="22 Flecha derecha">
            <a:hlinkClick r:id="rId5" action="ppaction://hlinksldjump"/>
          </p:cNvPr>
          <p:cNvSpPr/>
          <p:nvPr/>
        </p:nvSpPr>
        <p:spPr>
          <a:xfrm>
            <a:off x="8423668" y="1509823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4" name="23 Flecha derecha">
            <a:hlinkClick r:id="rId6" action="ppaction://hlinksldjump"/>
          </p:cNvPr>
          <p:cNvSpPr/>
          <p:nvPr/>
        </p:nvSpPr>
        <p:spPr>
          <a:xfrm>
            <a:off x="8417225" y="2427952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5" name="24 Flecha derecha">
            <a:hlinkClick r:id="rId7" action="ppaction://hlinksldjump"/>
          </p:cNvPr>
          <p:cNvSpPr/>
          <p:nvPr/>
        </p:nvSpPr>
        <p:spPr>
          <a:xfrm>
            <a:off x="8477242" y="3318832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6" name="25 Flecha derecha">
            <a:hlinkClick r:id="rId8" action="ppaction://hlinksldjump"/>
          </p:cNvPr>
          <p:cNvSpPr/>
          <p:nvPr/>
        </p:nvSpPr>
        <p:spPr>
          <a:xfrm>
            <a:off x="8454229" y="4137311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7" name="26 Flecha derecha">
            <a:hlinkClick r:id="rId9" action="ppaction://hlinksldjump"/>
          </p:cNvPr>
          <p:cNvSpPr/>
          <p:nvPr/>
        </p:nvSpPr>
        <p:spPr>
          <a:xfrm>
            <a:off x="8460443" y="5033663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8" name="27 Flecha derecha">
            <a:hlinkClick r:id="rId10" action="ppaction://hlinksldjump"/>
          </p:cNvPr>
          <p:cNvSpPr/>
          <p:nvPr/>
        </p:nvSpPr>
        <p:spPr>
          <a:xfrm>
            <a:off x="8447786" y="5792821"/>
            <a:ext cx="499731" cy="510363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4732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4184</TotalTime>
  <Words>1519</Words>
  <Application>Microsoft Office PowerPoint</Application>
  <PresentationFormat>Presentación en pantalla (4:3)</PresentationFormat>
  <Paragraphs>273</Paragraphs>
  <Slides>39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Importancia de la existencia de la regulación</vt:lpstr>
      <vt:lpstr>LEY N° 19.913 - UAF</vt:lpstr>
      <vt:lpstr>MANUAL SEGPRES</vt:lpstr>
      <vt:lpstr>MEDIDAS DE PREVENCIÓN</vt:lpstr>
      <vt:lpstr>MEDIDAS DE PREVENCIÓN</vt:lpstr>
      <vt:lpstr>MEDIDAS DE PREVENCIÓN</vt:lpstr>
      <vt:lpstr>PROCEDIMIENTO</vt:lpstr>
      <vt:lpstr>Presentación de PowerPoint</vt:lpstr>
    </vt:vector>
  </TitlesOfParts>
  <Company>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DOS DOS</dc:creator>
  <cp:lastModifiedBy>Bastián Jul Silva</cp:lastModifiedBy>
  <cp:revision>321</cp:revision>
  <cp:lastPrinted>2018-06-25T12:54:05Z</cp:lastPrinted>
  <dcterms:created xsi:type="dcterms:W3CDTF">2018-04-26T13:05:29Z</dcterms:created>
  <dcterms:modified xsi:type="dcterms:W3CDTF">2020-01-21T15:42:18Z</dcterms:modified>
</cp:coreProperties>
</file>